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3"/>
  </p:sldIdLst>
  <p:sldSz cx="12192000" cy="6858000"/>
  <p:notesSz cx="10018395" cy="6887845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2" userDrawn="1">
          <p15:clr>
            <a:srgbClr val="A4A3A4"/>
          </p15:clr>
        </p15:guide>
        <p15:guide id="2" orient="horz" pos="2843" userDrawn="1">
          <p15:clr>
            <a:srgbClr val="A4A3A4"/>
          </p15:clr>
        </p15:guide>
        <p15:guide id="3" orient="horz" pos="2214" userDrawn="1">
          <p15:clr>
            <a:srgbClr val="A4A3A4"/>
          </p15:clr>
        </p15:guide>
        <p15:guide id="4" pos="273" userDrawn="1">
          <p15:clr>
            <a:srgbClr val="A4A3A4"/>
          </p15:clr>
        </p15:guide>
        <p15:guide id="5" pos="33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0113"/>
    <a:srgbClr val="021FFF"/>
    <a:srgbClr val="FFFFFF"/>
    <a:srgbClr val="01FFFC"/>
    <a:srgbClr val="66F507"/>
    <a:srgbClr val="BB40BD"/>
    <a:srgbClr val="E6E315"/>
    <a:srgbClr val="D9D9D9"/>
    <a:srgbClr val="DCDCD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662" y="82"/>
      </p:cViewPr>
      <p:guideLst>
        <p:guide orient="horz" pos="1102"/>
        <p:guide orient="horz" pos="2843"/>
        <p:guide orient="horz" pos="2214"/>
        <p:guide pos="273"/>
        <p:guide pos="334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63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90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74772" y="0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90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42257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74772" y="6542257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74953" y="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r">
              <a:defRPr sz="13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2263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2" tIns="48301" rIns="96602" bIns="48301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001872" y="3314929"/>
            <a:ext cx="8014970" cy="2712215"/>
          </a:xfrm>
          <a:prstGeom prst="rect">
            <a:avLst/>
          </a:prstGeom>
        </p:spPr>
        <p:txBody>
          <a:bodyPr vert="horz" lIns="96602" tIns="48301" rIns="96602" bIns="48301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654256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74953" y="654256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r">
              <a:defRPr sz="13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2263" cy="2324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918" y="914400"/>
            <a:ext cx="9800165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918" y="3560400"/>
            <a:ext cx="9800165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60" y="774000"/>
            <a:ext cx="1097388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918" y="2484000"/>
            <a:ext cx="9800165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918" y="3560400"/>
            <a:ext cx="9800165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60" y="1490400"/>
            <a:ext cx="1097028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996" y="3848400"/>
            <a:ext cx="7769565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996" y="4615200"/>
            <a:ext cx="7769565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60" y="1501200"/>
            <a:ext cx="517731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2231" y="1501200"/>
            <a:ext cx="517731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60" y="1429200"/>
            <a:ext cx="5342926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60" y="1854000"/>
            <a:ext cx="5342926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6364" y="1421729"/>
            <a:ext cx="5342926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6364" y="1854000"/>
            <a:ext cx="5342926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90" y="1555115"/>
            <a:ext cx="5233550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1025" y="1555200"/>
            <a:ext cx="5227715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5808" y="914400"/>
            <a:ext cx="1044103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90" y="914400"/>
            <a:ext cx="9170103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60" y="608400"/>
            <a:ext cx="1097028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60" y="1490400"/>
            <a:ext cx="1097028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60" y="6314400"/>
            <a:ext cx="2700266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405" y="6314400"/>
            <a:ext cx="396039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8474" y="6314400"/>
            <a:ext cx="2700266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2.xml"/><Relationship Id="rId4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635" cy="51308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fontAlgn="base">
              <a:buClrTx/>
              <a:buSzTx/>
              <a:buFontTx/>
            </a:pPr>
            <a:r>
              <a:rPr lang="zh-CN" alt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杨林镇人民政府乡村建设规划许可证批前公示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91530" y="535940"/>
            <a:ext cx="6208395" cy="592264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18745" y="515620"/>
            <a:ext cx="5426710" cy="42164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012989" y="570468"/>
            <a:ext cx="39293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官庄</a:t>
            </a:r>
            <a:r>
              <a:rPr lang="zh-CN" altLang="en-US" b="1" dirty="0" smtClean="0"/>
              <a:t>社区居民委员会刘*住宅新</a:t>
            </a:r>
            <a:r>
              <a:rPr lang="zh-CN" altLang="en-US" b="1" dirty="0"/>
              <a:t>建项目</a:t>
            </a:r>
            <a:endParaRPr lang="zh-CN" altLang="en-US" b="1" dirty="0"/>
          </a:p>
        </p:txBody>
      </p:sp>
      <p:sp>
        <p:nvSpPr>
          <p:cNvPr id="10" name="矩形 9"/>
          <p:cNvSpPr/>
          <p:nvPr/>
        </p:nvSpPr>
        <p:spPr>
          <a:xfrm>
            <a:off x="118745" y="537845"/>
            <a:ext cx="5576536" cy="592899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118745" y="5405755"/>
            <a:ext cx="14020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主要规划申报指标</a:t>
            </a:r>
            <a:endParaRPr lang="zh-CN" altLang="en-US" sz="1200" b="1"/>
          </a:p>
        </p:txBody>
      </p:sp>
      <p:sp>
        <p:nvSpPr>
          <p:cNvPr id="50" name="矩形 49"/>
          <p:cNvSpPr/>
          <p:nvPr/>
        </p:nvSpPr>
        <p:spPr>
          <a:xfrm>
            <a:off x="5891530" y="839470"/>
            <a:ext cx="3305175" cy="20631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5891530" y="538480"/>
            <a:ext cx="944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项目简介：</a:t>
            </a:r>
            <a:endParaRPr lang="zh-CN" altLang="en-US" sz="1200" b="1"/>
          </a:p>
        </p:txBody>
      </p:sp>
      <p:sp>
        <p:nvSpPr>
          <p:cNvPr id="52" name="文本框 51"/>
          <p:cNvSpPr txBox="1"/>
          <p:nvPr/>
        </p:nvSpPr>
        <p:spPr>
          <a:xfrm>
            <a:off x="7651115" y="538480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区位图：</a:t>
            </a:r>
            <a:endParaRPr lang="zh-CN" altLang="en-US" sz="1200" b="1"/>
          </a:p>
        </p:txBody>
      </p:sp>
      <p:sp>
        <p:nvSpPr>
          <p:cNvPr id="53" name="矩形 52"/>
          <p:cNvSpPr/>
          <p:nvPr/>
        </p:nvSpPr>
        <p:spPr>
          <a:xfrm>
            <a:off x="9504680" y="535940"/>
            <a:ext cx="2595245" cy="236601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53"/>
          <p:cNvSpPr txBox="1"/>
          <p:nvPr/>
        </p:nvSpPr>
        <p:spPr>
          <a:xfrm>
            <a:off x="9186453" y="1427563"/>
            <a:ext cx="369332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 smtClean="0"/>
              <a:t>效果图</a:t>
            </a:r>
            <a:endParaRPr lang="zh-CN" altLang="en-US" sz="1200" b="1" dirty="0"/>
          </a:p>
        </p:txBody>
      </p:sp>
      <p:sp>
        <p:nvSpPr>
          <p:cNvPr id="55" name="矩形 54"/>
          <p:cNvSpPr/>
          <p:nvPr/>
        </p:nvSpPr>
        <p:spPr>
          <a:xfrm>
            <a:off x="5891530" y="839470"/>
            <a:ext cx="1107440" cy="20631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/>
          <p:cNvSpPr/>
          <p:nvPr/>
        </p:nvSpPr>
        <p:spPr>
          <a:xfrm>
            <a:off x="6234886" y="3094949"/>
            <a:ext cx="2969260" cy="21228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/>
        </p:nvSpPr>
        <p:spPr>
          <a:xfrm>
            <a:off x="5903328" y="3165282"/>
            <a:ext cx="367030" cy="7010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/>
              <a:t>日照分析</a:t>
            </a:r>
            <a:endParaRPr lang="zh-CN" altLang="en-US" sz="1200" b="1" dirty="0"/>
          </a:p>
        </p:txBody>
      </p:sp>
      <p:sp>
        <p:nvSpPr>
          <p:cNvPr id="58" name="矩形 57"/>
          <p:cNvSpPr/>
          <p:nvPr/>
        </p:nvSpPr>
        <p:spPr>
          <a:xfrm>
            <a:off x="9504680" y="3087370"/>
            <a:ext cx="2595245" cy="21228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/>
        </p:nvSpPr>
        <p:spPr>
          <a:xfrm>
            <a:off x="5891530" y="5209540"/>
            <a:ext cx="6208395" cy="125222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/>
              <a:t>项目性质</a:t>
            </a:r>
            <a:r>
              <a:rPr lang="zh-CN" altLang="en-US" sz="1000" b="1" dirty="0" smtClean="0"/>
              <a:t>：一类农村宅基地</a:t>
            </a:r>
            <a:r>
              <a:rPr lang="en-US" altLang="zh-CN" sz="1000" b="1" dirty="0" smtClean="0">
                <a:solidFill>
                  <a:srgbClr val="FF0000"/>
                </a:solidFill>
              </a:rPr>
              <a:t>                                          </a:t>
            </a:r>
            <a:r>
              <a:rPr lang="zh-CN" altLang="en-US" sz="1000" b="1" dirty="0"/>
              <a:t>申报类别</a:t>
            </a:r>
            <a:r>
              <a:rPr lang="zh-CN" altLang="en-US" sz="1000" b="1" dirty="0" smtClean="0"/>
              <a:t>：乡村建设规划许可证</a:t>
            </a:r>
            <a:endParaRPr lang="zh-CN" altLang="en-US" sz="1000" b="1" dirty="0"/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申报</a:t>
            </a:r>
            <a:r>
              <a:rPr lang="zh-CN" altLang="en-US" sz="1000" b="1" dirty="0" smtClean="0"/>
              <a:t>单位（个人）</a:t>
            </a:r>
            <a:r>
              <a:rPr lang="zh-CN" altLang="en-US" sz="1000" b="1" dirty="0"/>
              <a:t>：刘*</a:t>
            </a:r>
            <a:r>
              <a:rPr lang="zh-CN" altLang="en-US" sz="1000" b="1" dirty="0" smtClean="0"/>
              <a:t>        项目名称：</a:t>
            </a:r>
            <a:r>
              <a:rPr lang="zh-CN" altLang="en-US" sz="1000" b="1" dirty="0" smtClean="0">
                <a:sym typeface="+mn-ea"/>
              </a:rPr>
              <a:t>官庄</a:t>
            </a:r>
            <a:r>
              <a:rPr lang="zh-CN" altLang="en-US" sz="1000" b="1" dirty="0" smtClean="0">
                <a:sym typeface="+mn-ea"/>
              </a:rPr>
              <a:t>社区居民委员会刘*住宅新</a:t>
            </a:r>
            <a:r>
              <a:rPr lang="zh-CN" altLang="en-US" sz="1000" b="1" dirty="0">
                <a:sym typeface="+mn-ea"/>
              </a:rPr>
              <a:t>建项目</a:t>
            </a:r>
            <a:endParaRPr lang="en-US" altLang="zh-CN" sz="1000" b="1" dirty="0" smtClean="0"/>
          </a:p>
          <a:p>
            <a:pPr>
              <a:lnSpc>
                <a:spcPct val="150000"/>
              </a:lnSpc>
            </a:pPr>
            <a:r>
              <a:rPr lang="zh-CN" altLang="en-US" sz="1000" b="1" dirty="0" smtClean="0">
                <a:sym typeface="+mn-ea"/>
              </a:rPr>
              <a:t>项目简介：项目位于</a:t>
            </a:r>
            <a:r>
              <a:rPr lang="zh-CN" altLang="en-US" sz="1000" b="1" dirty="0" smtClean="0"/>
              <a:t>嵩明县杨林镇官庄</a:t>
            </a:r>
            <a:r>
              <a:rPr lang="zh-CN" altLang="en-US" sz="1000" b="1" dirty="0" smtClean="0"/>
              <a:t>社区居民委员会第三居民小组</a:t>
            </a:r>
            <a:r>
              <a:rPr lang="zh-CN" altLang="en-US" sz="1000" b="1" dirty="0" smtClean="0"/>
              <a:t>，该地块批准宅基地面积为</a:t>
            </a:r>
            <a:r>
              <a:rPr lang="en-US" altLang="zh-CN" sz="1000" b="1" dirty="0" smtClean="0"/>
              <a:t>110</a:t>
            </a:r>
            <a:r>
              <a:rPr lang="en-US" altLang="zh-CN" sz="1000" b="1" dirty="0" smtClean="0"/>
              <a:t>.00</a:t>
            </a:r>
            <a:r>
              <a:rPr lang="zh-CN" altLang="en-US" sz="1000" b="1" dirty="0" smtClean="0"/>
              <a:t>平方米，建筑占地面积为</a:t>
            </a:r>
            <a:r>
              <a:rPr lang="en-US" altLang="zh-CN" sz="1000" b="1" dirty="0" smtClean="0"/>
              <a:t>110</a:t>
            </a:r>
            <a:r>
              <a:rPr lang="en-US" altLang="zh-CN" sz="1000" b="1" dirty="0" smtClean="0"/>
              <a:t>.00</a:t>
            </a:r>
            <a:r>
              <a:rPr lang="zh-CN" altLang="en-US" sz="1000" b="1" dirty="0" smtClean="0"/>
              <a:t>平方米，建筑总面积为</a:t>
            </a:r>
            <a:r>
              <a:rPr lang="en-US" altLang="zh-CN" sz="1000" b="1" dirty="0" smtClean="0"/>
              <a:t>300</a:t>
            </a:r>
            <a:r>
              <a:rPr lang="en-US" altLang="zh-CN" sz="1000" b="1" dirty="0" smtClean="0"/>
              <a:t>.00</a:t>
            </a:r>
            <a:r>
              <a:rPr lang="zh-CN" altLang="en-US" sz="1000" b="1" dirty="0" smtClean="0"/>
              <a:t>平方米，总层数为</a:t>
            </a:r>
            <a:r>
              <a:rPr lang="en-US" altLang="zh-CN" sz="1000" b="1" dirty="0" smtClean="0"/>
              <a:t>3</a:t>
            </a:r>
            <a:r>
              <a:rPr lang="zh-CN" altLang="en-US" sz="1000" b="1" dirty="0" smtClean="0"/>
              <a:t>层，建筑高度为</a:t>
            </a:r>
            <a:r>
              <a:rPr lang="en-US" altLang="zh-CN" sz="1000" b="1" dirty="0" smtClean="0"/>
              <a:t>11.5</a:t>
            </a:r>
            <a:r>
              <a:rPr lang="zh-CN" altLang="en-US" sz="1000" b="1" dirty="0" smtClean="0"/>
              <a:t>米。</a:t>
            </a:r>
            <a:endParaRPr lang="zh-CN" altLang="en-US" sz="1000" b="1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公示地点：</a:t>
            </a:r>
            <a:r>
              <a:rPr lang="zh-CN" altLang="en-US" sz="1000" b="1" dirty="0">
                <a:sym typeface="+mn-ea"/>
              </a:rPr>
              <a:t>嵩明县人民政府网站、</a:t>
            </a:r>
            <a:r>
              <a:rPr lang="zh-CN" altLang="en-US" sz="1000" b="1" dirty="0" smtClean="0">
                <a:sym typeface="+mn-ea"/>
              </a:rPr>
              <a:t>杨林镇</a:t>
            </a:r>
            <a:r>
              <a:rPr lang="zh-CN" altLang="en-US" sz="1000" b="1" dirty="0">
                <a:sym typeface="+mn-ea"/>
              </a:rPr>
              <a:t>人民政府公示栏</a:t>
            </a:r>
            <a:r>
              <a:rPr lang="zh-CN" altLang="en-US" sz="1000" b="1" dirty="0" smtClean="0">
                <a:sym typeface="+mn-ea"/>
              </a:rPr>
              <a:t>。公示时间：</a:t>
            </a:r>
            <a:r>
              <a:rPr lang="en-US" altLang="zh-CN" sz="1000" b="1" dirty="0" smtClean="0">
                <a:sym typeface="+mn-ea"/>
              </a:rPr>
              <a:t>2026</a:t>
            </a:r>
            <a:r>
              <a:rPr lang="zh-CN" altLang="en-US" sz="1000" b="1" dirty="0" smtClean="0">
                <a:sym typeface="+mn-ea"/>
              </a:rPr>
              <a:t>年</a:t>
            </a:r>
            <a:r>
              <a:rPr lang="en-US" altLang="zh-CN" sz="1000" b="1" dirty="0" smtClean="0">
                <a:sym typeface="+mn-ea"/>
              </a:rPr>
              <a:t>08</a:t>
            </a:r>
            <a:r>
              <a:rPr lang="zh-CN" altLang="en-US" sz="1000" b="1" dirty="0" smtClean="0">
                <a:sym typeface="+mn-ea"/>
              </a:rPr>
              <a:t>月</a:t>
            </a:r>
            <a:r>
              <a:rPr lang="en-US" altLang="zh-CN" sz="1000" b="1" dirty="0" smtClean="0">
                <a:sym typeface="+mn-ea"/>
              </a:rPr>
              <a:t>17</a:t>
            </a:r>
            <a:r>
              <a:rPr lang="zh-CN" altLang="en-US" sz="1000" b="1" dirty="0" smtClean="0">
                <a:sym typeface="+mn-ea"/>
              </a:rPr>
              <a:t>日至</a:t>
            </a:r>
            <a:r>
              <a:rPr lang="en-US" altLang="zh-CN" sz="1000" b="1" dirty="0" smtClean="0">
                <a:sym typeface="+mn-ea"/>
              </a:rPr>
              <a:t>2026</a:t>
            </a:r>
            <a:r>
              <a:rPr lang="zh-CN" altLang="en-US" sz="1000" b="1" dirty="0" smtClean="0">
                <a:sym typeface="+mn-ea"/>
              </a:rPr>
              <a:t>年</a:t>
            </a:r>
            <a:r>
              <a:rPr lang="en-US" altLang="zh-CN" sz="1000" b="1" dirty="0" smtClean="0">
                <a:sym typeface="+mn-ea"/>
              </a:rPr>
              <a:t>08</a:t>
            </a:r>
            <a:r>
              <a:rPr lang="zh-CN" altLang="en-US" sz="1000" b="1" dirty="0" smtClean="0">
                <a:sym typeface="+mn-ea"/>
              </a:rPr>
              <a:t>月</a:t>
            </a:r>
            <a:r>
              <a:rPr lang="en-US" altLang="zh-CN" sz="1000" b="1" dirty="0" smtClean="0">
                <a:sym typeface="+mn-ea"/>
              </a:rPr>
              <a:t>23</a:t>
            </a:r>
            <a:r>
              <a:rPr lang="zh-CN" altLang="en-US" sz="1000" b="1" dirty="0" smtClean="0">
                <a:sym typeface="+mn-ea"/>
              </a:rPr>
              <a:t>日</a:t>
            </a:r>
            <a:endParaRPr lang="zh-CN" altLang="en-US" sz="1000" b="1" dirty="0"/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备</a:t>
            </a:r>
            <a:r>
              <a:rPr lang="en-US" altLang="zh-CN" sz="1000" b="1" dirty="0"/>
              <a:t> </a:t>
            </a:r>
            <a:r>
              <a:rPr lang="zh-CN" altLang="en-US" sz="1000" b="1" dirty="0"/>
              <a:t>注：本公示详细内容</a:t>
            </a:r>
            <a:r>
              <a:rPr lang="zh-CN" altLang="en-US" sz="1000" b="1" dirty="0" smtClean="0"/>
              <a:t>可向</a:t>
            </a:r>
            <a:r>
              <a:rPr lang="zh-CN" altLang="en-US" sz="1000" b="1" dirty="0" smtClean="0">
                <a:sym typeface="+mn-ea"/>
              </a:rPr>
              <a:t>杨林镇</a:t>
            </a:r>
            <a:r>
              <a:rPr lang="zh-CN" altLang="en-US" sz="1000" b="1" dirty="0">
                <a:sym typeface="+mn-ea"/>
              </a:rPr>
              <a:t>人民政府</a:t>
            </a:r>
            <a:r>
              <a:rPr lang="zh-CN" altLang="en-US" sz="1000" b="1" dirty="0" smtClean="0"/>
              <a:t>查询。对本公示有异议，请在公示期内以书面形式将意见和建议反馈至</a:t>
            </a:r>
            <a:r>
              <a:rPr lang="zh-CN" altLang="en-US" sz="1000" b="1" dirty="0" smtClean="0">
                <a:sym typeface="+mn-ea"/>
              </a:rPr>
              <a:t>杨林镇人民政府，联系电话</a:t>
            </a:r>
            <a:r>
              <a:rPr lang="en-US" altLang="zh-CN" sz="1000" dirty="0" smtClean="0"/>
              <a:t>0871-66040745</a:t>
            </a:r>
            <a:endParaRPr lang="zh-CN" altLang="en-US" sz="800" b="1" dirty="0" smtClean="0">
              <a:sym typeface="+mn-ea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26999" y="5405755"/>
            <a:ext cx="5568315" cy="1052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endParaRPr lang="zh-CN" altLang="en-US" sz="11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2500"/>
              </a:lnSpc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净用地面积：</a:t>
            </a:r>
            <a:r>
              <a:rPr lang="en-US" altLang="zh-CN" sz="11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110</a:t>
            </a:r>
            <a:r>
              <a:rPr lang="en-US" altLang="zh-CN" sz="1100" u="sng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.00</a:t>
            </a:r>
            <a:r>
              <a:rPr lang="en-US" altLang="zh-CN" sz="1100" u="sng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地上建筑面积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300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.00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地上计容建筑面积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.00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㎡</a:t>
            </a:r>
            <a:r>
              <a:rPr lang="en-US" altLang="zh-CN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地下建筑面积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</a:t>
            </a:r>
            <a:endParaRPr lang="en-US" altLang="zh-CN"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965802" y="1032262"/>
            <a:ext cx="1080923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900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建设位置：</a:t>
            </a:r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嵩明县杨林镇官庄</a:t>
            </a:r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社区居民委员会第三居民小组</a:t>
            </a:r>
            <a:endParaRPr lang="zh-CN" altLang="en-US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>
                <a:latin typeface="微软雅黑" panose="020B0503020204020204" charset="-122"/>
                <a:ea typeface="微软雅黑" panose="020B0503020204020204" charset="-122"/>
              </a:rPr>
              <a:t>建</a:t>
            </a:r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设项目：</a:t>
            </a:r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刘*</a:t>
            </a:r>
            <a:r>
              <a:rPr lang="zh-CN" altLang="en-US" sz="900" b="1" dirty="0">
                <a:latin typeface="微软雅黑" panose="020B0503020204020204" charset="-122"/>
                <a:ea typeface="微软雅黑" panose="020B0503020204020204" charset="-122"/>
              </a:rPr>
              <a:t>住宅新建项目</a:t>
            </a:r>
            <a:endParaRPr lang="zh-CN" altLang="en-US" sz="9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8745" y="995680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/>
              <a:t>总平面图</a:t>
            </a:r>
            <a:endParaRPr lang="zh-CN" altLang="en-US" sz="1400" b="1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1" t="8515" r="69387" b="75444"/>
          <a:stretch>
            <a:fillRect/>
          </a:stretch>
        </p:blipFill>
        <p:spPr>
          <a:xfrm>
            <a:off x="4607560" y="995467"/>
            <a:ext cx="1036320" cy="75361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121603" y="4761187"/>
            <a:ext cx="5576570" cy="456565"/>
            <a:chOff x="101" y="7608"/>
            <a:chExt cx="8782" cy="719"/>
          </a:xfrm>
        </p:grpSpPr>
        <p:sp>
          <p:nvSpPr>
            <p:cNvPr id="25" name="文本框 24"/>
            <p:cNvSpPr txBox="1"/>
            <p:nvPr/>
          </p:nvSpPr>
          <p:spPr>
            <a:xfrm>
              <a:off x="187" y="7707"/>
              <a:ext cx="1128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b="1"/>
                <a:t>图例：</a:t>
              </a:r>
              <a:endParaRPr lang="zh-CN" altLang="en-US" sz="1400" b="1"/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1206" y="7797"/>
              <a:ext cx="1324" cy="386"/>
              <a:chOff x="1206" y="7823"/>
              <a:chExt cx="1324" cy="386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206" y="7877"/>
                <a:ext cx="636" cy="277"/>
              </a:xfrm>
              <a:prstGeom prst="rect">
                <a:avLst/>
              </a:prstGeom>
              <a:solidFill>
                <a:srgbClr val="F0FF0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1842" y="7823"/>
                <a:ext cx="6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/>
                  <a:t>住宅</a:t>
                </a:r>
                <a:endParaRPr lang="zh-CN" altLang="en-US" sz="1000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530" y="7796"/>
              <a:ext cx="1240" cy="386"/>
              <a:chOff x="1071" y="7823"/>
              <a:chExt cx="1240" cy="386"/>
            </a:xfrm>
          </p:grpSpPr>
          <p:sp>
            <p:nvSpPr>
              <p:cNvPr id="36" name="矩形 35"/>
              <p:cNvSpPr/>
              <p:nvPr/>
            </p:nvSpPr>
            <p:spPr>
              <a:xfrm>
                <a:off x="1071" y="7877"/>
                <a:ext cx="636" cy="277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1623" y="7823"/>
                <a:ext cx="6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/>
                  <a:t>商业</a:t>
                </a:r>
                <a:endParaRPr lang="zh-CN" altLang="en-US" sz="1000"/>
              </a:p>
            </p:txBody>
          </p:sp>
        </p:grpSp>
        <p:sp>
          <p:nvSpPr>
            <p:cNvPr id="38" name="矩形 37"/>
            <p:cNvSpPr/>
            <p:nvPr/>
          </p:nvSpPr>
          <p:spPr>
            <a:xfrm>
              <a:off x="101" y="7608"/>
              <a:ext cx="8782" cy="719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3794" y="7797"/>
              <a:ext cx="2590" cy="386"/>
              <a:chOff x="-297" y="7823"/>
              <a:chExt cx="2590" cy="386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-297" y="7877"/>
                <a:ext cx="636" cy="277"/>
              </a:xfrm>
              <a:prstGeom prst="rect">
                <a:avLst/>
              </a:prstGeom>
              <a:solidFill>
                <a:srgbClr val="00FE06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339" y="7823"/>
                <a:ext cx="1954" cy="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1000"/>
                  <a:t>绿地（</a:t>
                </a:r>
                <a:r>
                  <a:rPr lang="zh-CN" altLang="en-US" sz="1000">
                    <a:sym typeface="+mn-ea"/>
                  </a:rPr>
                  <a:t>含屋顶绿化</a:t>
                </a:r>
                <a:r>
                  <a:rPr lang="zh-CN" altLang="en-US" sz="1000"/>
                  <a:t>）</a:t>
                </a:r>
                <a:endParaRPr lang="zh-CN" altLang="en-US" sz="1000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6649" y="7774"/>
              <a:ext cx="1724" cy="386"/>
              <a:chOff x="1115" y="7803"/>
              <a:chExt cx="1724" cy="386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1115" y="7879"/>
                <a:ext cx="636" cy="277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文本框 47"/>
              <p:cNvSpPr txBox="1"/>
              <p:nvPr/>
            </p:nvSpPr>
            <p:spPr>
              <a:xfrm>
                <a:off x="1751" y="7803"/>
                <a:ext cx="10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 dirty="0"/>
                  <a:t>用地红线</a:t>
                </a:r>
                <a:endParaRPr lang="zh-CN" altLang="en-US" sz="1000" dirty="0"/>
              </a:p>
            </p:txBody>
          </p:sp>
        </p:grpSp>
      </p:grpSp>
      <p:sp>
        <p:nvSpPr>
          <p:cNvPr id="49" name="任意多边形: 形状 63"/>
          <p:cNvSpPr/>
          <p:nvPr/>
        </p:nvSpPr>
        <p:spPr>
          <a:xfrm>
            <a:off x="4329502" y="5009127"/>
            <a:ext cx="304800" cy="0"/>
          </a:xfrm>
          <a:custGeom>
            <a:avLst/>
            <a:gdLst>
              <a:gd name="connsiteX0" fmla="*/ 0 w 304800"/>
              <a:gd name="connsiteY0" fmla="*/ 0 h 0"/>
              <a:gd name="connsiteX1" fmla="*/ 304800 w 3048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9137383" y="3165282"/>
            <a:ext cx="367030" cy="548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 smtClean="0"/>
              <a:t>效果图</a:t>
            </a:r>
            <a:endParaRPr lang="zh-CN" altLang="en-US" sz="1200" b="1" dirty="0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4085" y="839470"/>
            <a:ext cx="1664335" cy="2059940"/>
          </a:xfrm>
          <a:prstGeom prst="rect">
            <a:avLst/>
          </a:prstGeom>
        </p:spPr>
      </p:pic>
      <p:graphicFrame>
        <p:nvGraphicFramePr>
          <p:cNvPr id="3" name="对象 2"/>
          <p:cNvGraphicFramePr/>
          <p:nvPr/>
        </p:nvGraphicFramePr>
        <p:xfrm>
          <a:off x="173355" y="1664970"/>
          <a:ext cx="5554980" cy="2588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3" imgW="11087100" imgH="5924550" progId="AutoCAD.Drawing.17">
                  <p:embed/>
                </p:oleObj>
              </mc:Choice>
              <mc:Fallback>
                <p:oleObj name="" r:id="rId3" imgW="11087100" imgH="5924550" progId="AutoCAD.Drawing.17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4"/>
                      <a:srcRect l="22634" t="27375" r="27303" b="28971"/>
                      <a:stretch>
                        <a:fillRect/>
                      </a:stretch>
                    </p:blipFill>
                    <p:spPr>
                      <a:xfrm>
                        <a:off x="173355" y="1664970"/>
                        <a:ext cx="5554980" cy="2588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3.xml><?xml version="1.0" encoding="utf-8"?>
<p:tagLst xmlns:p="http://schemas.openxmlformats.org/presentationml/2006/main">
  <p:tag name="COMMONDATA" val="eyJoZGlkIjoiMWVhZGQ4MWE3YTU1ZTI0MjFkZGY2MmE5YjljMzYyYjY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537</Words>
  <Application>WPS 演示</Application>
  <PresentationFormat>宽屏</PresentationFormat>
  <Paragraphs>43</Paragraphs>
  <Slides>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AutoCAD.Drawing.17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牧悠寸</cp:lastModifiedBy>
  <cp:revision>318</cp:revision>
  <cp:lastPrinted>2026-07-20T02:03:00Z</cp:lastPrinted>
  <dcterms:created xsi:type="dcterms:W3CDTF">2019-06-19T02:08:00Z</dcterms:created>
  <dcterms:modified xsi:type="dcterms:W3CDTF">2026-08-14T08:28:57Z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2052-12.1.0.16388</vt:lpwstr>
  </property>
  <property fmtid="{D5CDD505-2E9C-101B-9397-08002B2CF9AE}" pid="3" name="ICV">
    <vt:lpwstr>3AF7AC3E97434646ADF543988341881B_13</vt:lpwstr>
  </property>
</Properties>
</file>