
<file path=[Content_Types].xml><?xml version="1.0" encoding="utf-8"?>
<Types xmlns="http://schemas.openxmlformats.org/package/2006/content-types">
  <Default Extension="vml" ContentType="application/vnd.openxmlformats-officedocument.vmlDrawing"/>
  <Default Extension="bin" ContentType="application/vnd.openxmlformats-officedocument.oleObject"/>
  <Default Extension="jpeg" ContentType="image/jpeg"/>
  <Default Extension="JPG" ContentType="image/.jpg"/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8" r:id="rId3"/>
  </p:sldIdLst>
  <p:sldSz cx="12192000" cy="6858000"/>
  <p:notesSz cx="10018395" cy="6887845"/>
  <p:custDataLst>
    <p:tags r:id="rId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02" userDrawn="1">
          <p15:clr>
            <a:srgbClr val="A4A3A4"/>
          </p15:clr>
        </p15:guide>
        <p15:guide id="2" orient="horz" pos="2843" userDrawn="1">
          <p15:clr>
            <a:srgbClr val="A4A3A4"/>
          </p15:clr>
        </p15:guide>
        <p15:guide id="3" orient="horz" pos="2214" userDrawn="1">
          <p15:clr>
            <a:srgbClr val="A4A3A4"/>
          </p15:clr>
        </p15:guide>
        <p15:guide id="4" pos="273" userDrawn="1">
          <p15:clr>
            <a:srgbClr val="A4A3A4"/>
          </p15:clr>
        </p15:guide>
        <p15:guide id="5" pos="332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0113"/>
    <a:srgbClr val="021FFF"/>
    <a:srgbClr val="FFFFFF"/>
    <a:srgbClr val="01FFFC"/>
    <a:srgbClr val="66F507"/>
    <a:srgbClr val="BB40BD"/>
    <a:srgbClr val="E6E315"/>
    <a:srgbClr val="D9D9D9"/>
    <a:srgbClr val="DCDCDC"/>
    <a:srgbClr val="F0F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662" y="82"/>
      </p:cViewPr>
      <p:guideLst>
        <p:guide orient="horz" pos="1102"/>
        <p:guide orient="horz" pos="2843"/>
        <p:guide orient="horz" pos="2214"/>
        <p:guide pos="273"/>
        <p:guide pos="3326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gs" Target="tags/tag63.xml"/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1305" cy="3455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905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5674772" y="0"/>
            <a:ext cx="4341305" cy="3455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905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6542257"/>
            <a:ext cx="4341305" cy="3455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5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5674772" y="6542257"/>
            <a:ext cx="4341305" cy="3455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5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41442" cy="345604"/>
          </a:xfrm>
          <a:prstGeom prst="rect">
            <a:avLst/>
          </a:prstGeom>
        </p:spPr>
        <p:txBody>
          <a:bodyPr vert="horz" lIns="96602" tIns="48301" rIns="96602" bIns="48301" rtlCol="0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5674953" y="0"/>
            <a:ext cx="4341442" cy="345604"/>
          </a:xfrm>
          <a:prstGeom prst="rect">
            <a:avLst/>
          </a:prstGeom>
        </p:spPr>
        <p:txBody>
          <a:bodyPr vert="horz" lIns="96602" tIns="48301" rIns="96602" bIns="48301" rtlCol="0"/>
          <a:lstStyle>
            <a:lvl1pPr algn="r">
              <a:defRPr sz="13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943225" y="860425"/>
            <a:ext cx="4132263" cy="2324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2" tIns="48301" rIns="96602" bIns="48301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1001872" y="3314929"/>
            <a:ext cx="8014970" cy="2712215"/>
          </a:xfrm>
          <a:prstGeom prst="rect">
            <a:avLst/>
          </a:prstGeom>
        </p:spPr>
        <p:txBody>
          <a:bodyPr vert="horz" lIns="96602" tIns="48301" rIns="96602" bIns="48301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1" y="6542560"/>
            <a:ext cx="4341442" cy="345604"/>
          </a:xfrm>
          <a:prstGeom prst="rect">
            <a:avLst/>
          </a:prstGeom>
        </p:spPr>
        <p:txBody>
          <a:bodyPr vert="horz" lIns="96602" tIns="48301" rIns="96602" bIns="48301" rtlCol="0" anchor="b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5674953" y="6542560"/>
            <a:ext cx="4341442" cy="345604"/>
          </a:xfrm>
          <a:prstGeom prst="rect">
            <a:avLst/>
          </a:prstGeom>
        </p:spPr>
        <p:txBody>
          <a:bodyPr vert="horz" lIns="96602" tIns="48301" rIns="96602" bIns="48301" rtlCol="0" anchor="b"/>
          <a:lstStyle>
            <a:lvl1pPr algn="r">
              <a:defRPr sz="13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2943225" y="860425"/>
            <a:ext cx="4132263" cy="2324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918" y="914400"/>
            <a:ext cx="9800165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918" y="3560400"/>
            <a:ext cx="9800165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60" y="774000"/>
            <a:ext cx="1097388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918" y="2484000"/>
            <a:ext cx="9800165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918" y="3560400"/>
            <a:ext cx="9800165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60" y="608400"/>
            <a:ext cx="1097028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60" y="1490400"/>
            <a:ext cx="1097028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996" y="3848400"/>
            <a:ext cx="7769565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996" y="4615200"/>
            <a:ext cx="7769565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60" y="608400"/>
            <a:ext cx="1097028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60" y="1501200"/>
            <a:ext cx="517731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2231" y="1501200"/>
            <a:ext cx="517731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60" y="608400"/>
            <a:ext cx="1097028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60" y="1429200"/>
            <a:ext cx="5342926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60" y="1854000"/>
            <a:ext cx="5342926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6364" y="1421729"/>
            <a:ext cx="5342926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6364" y="1854000"/>
            <a:ext cx="5342926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60" y="608400"/>
            <a:ext cx="1097028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390" y="1555115"/>
            <a:ext cx="5233550" cy="4608195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1025" y="1555200"/>
            <a:ext cx="5227715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5808" y="914400"/>
            <a:ext cx="1044103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90" y="914400"/>
            <a:ext cx="9170103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60" y="608400"/>
            <a:ext cx="1097028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60" y="1490400"/>
            <a:ext cx="1097028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60" y="6314400"/>
            <a:ext cx="2700266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405" y="6314400"/>
            <a:ext cx="396039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8474" y="6314400"/>
            <a:ext cx="2700266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vmlDrawing" Target="../drawings/vmlDrawing1.v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62.xml"/><Relationship Id="rId4" Type="http://schemas.openxmlformats.org/officeDocument/2006/relationships/image" Target="../media/image3.wmf"/><Relationship Id="rId3" Type="http://schemas.openxmlformats.org/officeDocument/2006/relationships/oleObject" Target="../embeddings/oleObject1.bin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635" cy="51308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</a:ln>
        </p:spPr>
        <p:txBody>
          <a:bodyPr wrap="square" rtlCol="0">
            <a:noAutofit/>
          </a:bodyPr>
          <a:lstStyle/>
          <a:p>
            <a:pPr lvl="0" algn="ctr" fontAlgn="base">
              <a:buClrTx/>
              <a:buSzTx/>
              <a:buFontTx/>
            </a:pPr>
            <a:r>
              <a:rPr lang="zh-CN" altLang="en-US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杨林镇人民政府乡村建设规划许可证批前公示</a:t>
            </a:r>
            <a:endParaRPr lang="zh-CN" altLang="en-US" sz="24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891530" y="535940"/>
            <a:ext cx="6208395" cy="592264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118745" y="515620"/>
            <a:ext cx="5426710" cy="42164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1012989" y="570468"/>
            <a:ext cx="41579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/>
              <a:t>官渡社区居民委员会杨</a:t>
            </a:r>
            <a:r>
              <a:rPr lang="en-US" altLang="zh-CN" b="1" dirty="0" smtClean="0"/>
              <a:t>*</a:t>
            </a:r>
            <a:r>
              <a:rPr lang="zh-CN" altLang="en-US" b="1" dirty="0" smtClean="0"/>
              <a:t>松住宅新</a:t>
            </a:r>
            <a:r>
              <a:rPr lang="zh-CN" altLang="en-US" b="1" dirty="0"/>
              <a:t>建项目</a:t>
            </a:r>
            <a:endParaRPr lang="zh-CN" altLang="en-US" b="1" dirty="0"/>
          </a:p>
        </p:txBody>
      </p:sp>
      <p:sp>
        <p:nvSpPr>
          <p:cNvPr id="10" name="矩形 9"/>
          <p:cNvSpPr/>
          <p:nvPr/>
        </p:nvSpPr>
        <p:spPr>
          <a:xfrm>
            <a:off x="118745" y="537845"/>
            <a:ext cx="5576536" cy="592899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文本框 38"/>
          <p:cNvSpPr txBox="1"/>
          <p:nvPr/>
        </p:nvSpPr>
        <p:spPr>
          <a:xfrm>
            <a:off x="118745" y="5405755"/>
            <a:ext cx="14020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b="1"/>
              <a:t>主要规划申报指标</a:t>
            </a:r>
            <a:endParaRPr lang="zh-CN" altLang="en-US" sz="1200" b="1"/>
          </a:p>
        </p:txBody>
      </p:sp>
      <p:sp>
        <p:nvSpPr>
          <p:cNvPr id="50" name="矩形 49"/>
          <p:cNvSpPr/>
          <p:nvPr/>
        </p:nvSpPr>
        <p:spPr>
          <a:xfrm>
            <a:off x="5891530" y="839470"/>
            <a:ext cx="3305175" cy="206311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文本框 50"/>
          <p:cNvSpPr txBox="1"/>
          <p:nvPr/>
        </p:nvSpPr>
        <p:spPr>
          <a:xfrm>
            <a:off x="5891530" y="538480"/>
            <a:ext cx="9448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b="1"/>
              <a:t>项目简介：</a:t>
            </a:r>
            <a:endParaRPr lang="zh-CN" altLang="en-US" sz="1200" b="1"/>
          </a:p>
        </p:txBody>
      </p:sp>
      <p:sp>
        <p:nvSpPr>
          <p:cNvPr id="52" name="文本框 51"/>
          <p:cNvSpPr txBox="1"/>
          <p:nvPr/>
        </p:nvSpPr>
        <p:spPr>
          <a:xfrm>
            <a:off x="7651115" y="538480"/>
            <a:ext cx="7924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b="1"/>
              <a:t>区位图：</a:t>
            </a:r>
            <a:endParaRPr lang="zh-CN" altLang="en-US" sz="1200" b="1"/>
          </a:p>
        </p:txBody>
      </p:sp>
      <p:sp>
        <p:nvSpPr>
          <p:cNvPr id="53" name="矩形 52"/>
          <p:cNvSpPr/>
          <p:nvPr/>
        </p:nvSpPr>
        <p:spPr>
          <a:xfrm>
            <a:off x="9504680" y="535940"/>
            <a:ext cx="2595245" cy="236601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文本框 53"/>
          <p:cNvSpPr txBox="1"/>
          <p:nvPr/>
        </p:nvSpPr>
        <p:spPr>
          <a:xfrm>
            <a:off x="9186453" y="1427563"/>
            <a:ext cx="369332" cy="5539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1200" b="1" dirty="0" smtClean="0"/>
              <a:t>效果图</a:t>
            </a:r>
            <a:endParaRPr lang="zh-CN" altLang="en-US" sz="1200" b="1" dirty="0"/>
          </a:p>
        </p:txBody>
      </p:sp>
      <p:sp>
        <p:nvSpPr>
          <p:cNvPr id="55" name="矩形 54"/>
          <p:cNvSpPr/>
          <p:nvPr/>
        </p:nvSpPr>
        <p:spPr>
          <a:xfrm>
            <a:off x="5891530" y="839470"/>
            <a:ext cx="1107440" cy="206311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矩形 55"/>
          <p:cNvSpPr/>
          <p:nvPr/>
        </p:nvSpPr>
        <p:spPr>
          <a:xfrm>
            <a:off x="6234886" y="3094949"/>
            <a:ext cx="2969260" cy="212280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" name="文本框 56"/>
          <p:cNvSpPr txBox="1"/>
          <p:nvPr/>
        </p:nvSpPr>
        <p:spPr>
          <a:xfrm>
            <a:off x="5903328" y="3165282"/>
            <a:ext cx="367030" cy="70104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1200" b="1" dirty="0"/>
              <a:t>日照分析</a:t>
            </a:r>
            <a:endParaRPr lang="zh-CN" altLang="en-US" sz="1200" b="1" dirty="0"/>
          </a:p>
        </p:txBody>
      </p:sp>
      <p:sp>
        <p:nvSpPr>
          <p:cNvPr id="58" name="矩形 57"/>
          <p:cNvSpPr/>
          <p:nvPr/>
        </p:nvSpPr>
        <p:spPr>
          <a:xfrm>
            <a:off x="9504680" y="3087370"/>
            <a:ext cx="2595245" cy="212280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1" name="文本框 70"/>
          <p:cNvSpPr txBox="1"/>
          <p:nvPr/>
        </p:nvSpPr>
        <p:spPr>
          <a:xfrm>
            <a:off x="5891530" y="5209540"/>
            <a:ext cx="6208395" cy="125222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1000" b="1" dirty="0"/>
              <a:t>项目性质</a:t>
            </a:r>
            <a:r>
              <a:rPr lang="zh-CN" altLang="en-US" sz="1000" b="1" dirty="0" smtClean="0"/>
              <a:t>：一类农村宅基地</a:t>
            </a:r>
            <a:r>
              <a:rPr lang="en-US" altLang="zh-CN" sz="1000" b="1" dirty="0" smtClean="0">
                <a:solidFill>
                  <a:srgbClr val="FF0000"/>
                </a:solidFill>
              </a:rPr>
              <a:t>                                          </a:t>
            </a:r>
            <a:r>
              <a:rPr lang="zh-CN" altLang="en-US" sz="1000" b="1" dirty="0"/>
              <a:t>申报类别</a:t>
            </a:r>
            <a:r>
              <a:rPr lang="zh-CN" altLang="en-US" sz="1000" b="1" dirty="0" smtClean="0"/>
              <a:t>：乡村建设规划许可证</a:t>
            </a:r>
            <a:endParaRPr lang="zh-CN" altLang="en-US" sz="1000" b="1" dirty="0"/>
          </a:p>
          <a:p>
            <a:pPr>
              <a:lnSpc>
                <a:spcPct val="150000"/>
              </a:lnSpc>
            </a:pPr>
            <a:r>
              <a:rPr lang="zh-CN" altLang="en-US" sz="1000" b="1" dirty="0"/>
              <a:t>申报</a:t>
            </a:r>
            <a:r>
              <a:rPr lang="zh-CN" altLang="en-US" sz="1000" b="1" dirty="0" smtClean="0"/>
              <a:t>单位（个人）</a:t>
            </a:r>
            <a:r>
              <a:rPr lang="zh-CN" altLang="en-US" sz="1000" b="1" dirty="0"/>
              <a:t>：杨</a:t>
            </a:r>
            <a:r>
              <a:rPr lang="en-US" altLang="zh-CN" sz="1000" b="1" dirty="0"/>
              <a:t>*</a:t>
            </a:r>
            <a:r>
              <a:rPr lang="zh-CN" altLang="en-US" sz="1000" b="1" dirty="0"/>
              <a:t>松</a:t>
            </a:r>
            <a:r>
              <a:rPr lang="zh-CN" altLang="en-US" sz="1000" b="1" dirty="0" smtClean="0"/>
              <a:t>        项目名称：</a:t>
            </a:r>
            <a:r>
              <a:rPr lang="zh-CN" altLang="en-US" sz="1000" b="1" dirty="0" smtClean="0">
                <a:sym typeface="+mn-ea"/>
              </a:rPr>
              <a:t>官渡社区居民委员会杨</a:t>
            </a:r>
            <a:r>
              <a:rPr lang="en-US" altLang="zh-CN" sz="1000" b="1" dirty="0" smtClean="0">
                <a:sym typeface="+mn-ea"/>
              </a:rPr>
              <a:t>*</a:t>
            </a:r>
            <a:r>
              <a:rPr lang="zh-CN" altLang="en-US" sz="1000" b="1" dirty="0" smtClean="0">
                <a:sym typeface="+mn-ea"/>
              </a:rPr>
              <a:t>松住宅新</a:t>
            </a:r>
            <a:r>
              <a:rPr lang="zh-CN" altLang="en-US" sz="1000" b="1" dirty="0">
                <a:sym typeface="+mn-ea"/>
              </a:rPr>
              <a:t>建项目</a:t>
            </a:r>
            <a:endParaRPr lang="en-US" altLang="zh-CN" sz="1000" b="1" dirty="0" smtClean="0"/>
          </a:p>
          <a:p>
            <a:pPr>
              <a:lnSpc>
                <a:spcPct val="150000"/>
              </a:lnSpc>
            </a:pPr>
            <a:r>
              <a:rPr lang="zh-CN" altLang="en-US" sz="1000" b="1" dirty="0" smtClean="0">
                <a:sym typeface="+mn-ea"/>
              </a:rPr>
              <a:t>项目简介：项目位于</a:t>
            </a:r>
            <a:r>
              <a:rPr lang="zh-CN" altLang="en-US" sz="1000" b="1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嵩明县杨林镇官渡社区居民委员会第二居民小组</a:t>
            </a:r>
            <a:r>
              <a:rPr lang="zh-CN" altLang="en-US" sz="1000" b="1" dirty="0" smtClean="0"/>
              <a:t>，该地块批准宅基地面积为</a:t>
            </a:r>
            <a:r>
              <a:rPr lang="en-US" altLang="zh-CN" sz="1000" b="1" dirty="0" smtClean="0"/>
              <a:t>120.00</a:t>
            </a:r>
            <a:r>
              <a:rPr lang="zh-CN" altLang="en-US" sz="1000" b="1" dirty="0" smtClean="0"/>
              <a:t>平方米，建筑占地面积为</a:t>
            </a:r>
            <a:r>
              <a:rPr lang="en-US" altLang="zh-CN" sz="1000" b="1" dirty="0" smtClean="0"/>
              <a:t>120.00</a:t>
            </a:r>
            <a:r>
              <a:rPr lang="zh-CN" altLang="en-US" sz="1000" b="1" dirty="0" smtClean="0"/>
              <a:t>平方米，建筑总面积为</a:t>
            </a:r>
            <a:r>
              <a:rPr lang="en-US" altLang="zh-CN" sz="1000" b="1" dirty="0" smtClean="0"/>
              <a:t>240.00</a:t>
            </a:r>
            <a:r>
              <a:rPr lang="zh-CN" altLang="en-US" sz="1000" b="1" dirty="0" smtClean="0"/>
              <a:t>平方米，总层数为</a:t>
            </a:r>
            <a:r>
              <a:rPr lang="en-US" altLang="zh-CN" sz="1000" b="1" dirty="0" smtClean="0"/>
              <a:t>2</a:t>
            </a:r>
            <a:r>
              <a:rPr lang="zh-CN" altLang="en-US" sz="1000" b="1" dirty="0" smtClean="0"/>
              <a:t>层，建筑高度为</a:t>
            </a:r>
            <a:r>
              <a:rPr lang="en-US" altLang="zh-CN" sz="1000" b="1" dirty="0" smtClean="0"/>
              <a:t>7.2</a:t>
            </a:r>
            <a:r>
              <a:rPr lang="zh-CN" altLang="en-US" sz="1000" b="1" dirty="0" smtClean="0"/>
              <a:t>米。</a:t>
            </a:r>
            <a:endParaRPr lang="zh-CN" altLang="en-US" sz="1000" b="1" dirty="0"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1000" b="1" dirty="0"/>
              <a:t>公示地点：</a:t>
            </a:r>
            <a:r>
              <a:rPr lang="zh-CN" altLang="en-US" sz="1000" b="1" dirty="0">
                <a:sym typeface="+mn-ea"/>
              </a:rPr>
              <a:t>嵩明县人民政府网站、</a:t>
            </a:r>
            <a:r>
              <a:rPr lang="zh-CN" altLang="en-US" sz="1000" b="1" dirty="0" smtClean="0">
                <a:sym typeface="+mn-ea"/>
              </a:rPr>
              <a:t>杨林镇</a:t>
            </a:r>
            <a:r>
              <a:rPr lang="zh-CN" altLang="en-US" sz="1000" b="1" dirty="0">
                <a:sym typeface="+mn-ea"/>
              </a:rPr>
              <a:t>人民政府公示栏</a:t>
            </a:r>
            <a:r>
              <a:rPr lang="zh-CN" altLang="en-US" sz="1000" b="1" dirty="0" smtClean="0">
                <a:sym typeface="+mn-ea"/>
              </a:rPr>
              <a:t>。公示时间：</a:t>
            </a:r>
            <a:r>
              <a:rPr lang="en-US" altLang="zh-CN" sz="1000" b="1" dirty="0" smtClean="0">
                <a:sym typeface="+mn-ea"/>
              </a:rPr>
              <a:t>2026</a:t>
            </a:r>
            <a:r>
              <a:rPr lang="zh-CN" altLang="en-US" sz="1000" b="1" dirty="0" smtClean="0">
                <a:sym typeface="+mn-ea"/>
              </a:rPr>
              <a:t>年</a:t>
            </a:r>
            <a:r>
              <a:rPr lang="en-US" altLang="zh-CN" sz="1000" b="1" dirty="0" smtClean="0">
                <a:sym typeface="+mn-ea"/>
              </a:rPr>
              <a:t>08</a:t>
            </a:r>
            <a:r>
              <a:rPr lang="zh-CN" altLang="en-US" sz="1000" b="1" dirty="0" smtClean="0">
                <a:sym typeface="+mn-ea"/>
              </a:rPr>
              <a:t>月</a:t>
            </a:r>
            <a:r>
              <a:rPr lang="en-US" altLang="zh-CN" sz="1000" b="1" dirty="0" smtClean="0">
                <a:sym typeface="+mn-ea"/>
              </a:rPr>
              <a:t>12</a:t>
            </a:r>
            <a:r>
              <a:rPr lang="zh-CN" altLang="en-US" sz="1000" b="1" dirty="0" smtClean="0">
                <a:sym typeface="+mn-ea"/>
              </a:rPr>
              <a:t>日至</a:t>
            </a:r>
            <a:r>
              <a:rPr lang="en-US" altLang="zh-CN" sz="1000" b="1" dirty="0" smtClean="0">
                <a:sym typeface="+mn-ea"/>
              </a:rPr>
              <a:t>2026</a:t>
            </a:r>
            <a:r>
              <a:rPr lang="zh-CN" altLang="en-US" sz="1000" b="1" dirty="0" smtClean="0">
                <a:sym typeface="+mn-ea"/>
              </a:rPr>
              <a:t>年</a:t>
            </a:r>
            <a:r>
              <a:rPr lang="en-US" altLang="zh-CN" sz="1000" b="1" dirty="0" smtClean="0">
                <a:sym typeface="+mn-ea"/>
              </a:rPr>
              <a:t>08</a:t>
            </a:r>
            <a:r>
              <a:rPr lang="zh-CN" altLang="en-US" sz="1000" b="1" dirty="0" smtClean="0">
                <a:sym typeface="+mn-ea"/>
              </a:rPr>
              <a:t>月</a:t>
            </a:r>
            <a:r>
              <a:rPr lang="en-US" altLang="zh-CN" sz="1000" b="1" dirty="0" smtClean="0">
                <a:sym typeface="+mn-ea"/>
              </a:rPr>
              <a:t>18</a:t>
            </a:r>
            <a:r>
              <a:rPr lang="zh-CN" altLang="en-US" sz="1000" b="1" dirty="0" smtClean="0">
                <a:sym typeface="+mn-ea"/>
              </a:rPr>
              <a:t>日</a:t>
            </a:r>
            <a:endParaRPr lang="zh-CN" altLang="en-US" sz="1000" b="1" dirty="0"/>
          </a:p>
          <a:p>
            <a:pPr>
              <a:lnSpc>
                <a:spcPct val="150000"/>
              </a:lnSpc>
            </a:pPr>
            <a:r>
              <a:rPr lang="zh-CN" altLang="en-US" sz="1000" b="1" dirty="0"/>
              <a:t>备</a:t>
            </a:r>
            <a:r>
              <a:rPr lang="en-US" altLang="zh-CN" sz="1000" b="1" dirty="0"/>
              <a:t> </a:t>
            </a:r>
            <a:r>
              <a:rPr lang="zh-CN" altLang="en-US" sz="1000" b="1" dirty="0"/>
              <a:t>注：本公示详细内容</a:t>
            </a:r>
            <a:r>
              <a:rPr lang="zh-CN" altLang="en-US" sz="1000" b="1" dirty="0" smtClean="0"/>
              <a:t>可向</a:t>
            </a:r>
            <a:r>
              <a:rPr lang="zh-CN" altLang="en-US" sz="1000" b="1" dirty="0" smtClean="0">
                <a:sym typeface="+mn-ea"/>
              </a:rPr>
              <a:t>杨林镇</a:t>
            </a:r>
            <a:r>
              <a:rPr lang="zh-CN" altLang="en-US" sz="1000" b="1" dirty="0">
                <a:sym typeface="+mn-ea"/>
              </a:rPr>
              <a:t>人民政府</a:t>
            </a:r>
            <a:r>
              <a:rPr lang="zh-CN" altLang="en-US" sz="1000" b="1" dirty="0" smtClean="0"/>
              <a:t>查询。对本公示有异议，请在公示期内以书面形式将意见和建议反馈至</a:t>
            </a:r>
            <a:r>
              <a:rPr lang="zh-CN" altLang="en-US" sz="1000" b="1" dirty="0" smtClean="0">
                <a:sym typeface="+mn-ea"/>
              </a:rPr>
              <a:t>杨林镇人民政府，联系电话</a:t>
            </a:r>
            <a:r>
              <a:rPr lang="en-US" altLang="zh-CN" sz="1000" dirty="0" smtClean="0"/>
              <a:t>0871-66040745</a:t>
            </a:r>
            <a:endParaRPr lang="zh-CN" altLang="en-US" sz="800" b="1" dirty="0" smtClean="0">
              <a:sym typeface="+mn-ea"/>
            </a:endParaRPr>
          </a:p>
        </p:txBody>
      </p:sp>
      <p:sp>
        <p:nvSpPr>
          <p:cNvPr id="72" name="文本框 71"/>
          <p:cNvSpPr txBox="1"/>
          <p:nvPr/>
        </p:nvSpPr>
        <p:spPr>
          <a:xfrm>
            <a:off x="126999" y="5405755"/>
            <a:ext cx="5568315" cy="10528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endParaRPr lang="zh-CN" altLang="en-US" sz="11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ts val="2500"/>
              </a:lnSpc>
            </a:pPr>
            <a:r>
              <a:rPr lang="zh-CN" altLang="en-US"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净用地面积：</a:t>
            </a:r>
            <a:r>
              <a:rPr lang="en-US" altLang="zh-CN" sz="1100" u="sng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</a:t>
            </a:r>
            <a:r>
              <a:rPr lang="en-US" altLang="zh-CN" sz="1100" u="sng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120.00  </a:t>
            </a:r>
            <a:r>
              <a:rPr lang="zh-CN" altLang="en-US"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㎡</a:t>
            </a:r>
            <a:r>
              <a:rPr lang="en-US" altLang="zh-CN"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</a:t>
            </a:r>
            <a:r>
              <a:rPr lang="zh-CN" altLang="en-US"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地上建筑面积</a:t>
            </a:r>
            <a:r>
              <a:rPr lang="zh-CN" altLang="en-US" sz="1100" u="sng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</a:t>
            </a:r>
            <a:r>
              <a:rPr lang="en-US" altLang="zh-CN" sz="1100" u="sng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240.00</a:t>
            </a:r>
            <a:r>
              <a:rPr lang="zh-CN" altLang="en-US" sz="11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㎡  </a:t>
            </a:r>
            <a:r>
              <a:rPr lang="zh-CN" altLang="en-US"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地上计容建筑面积</a:t>
            </a:r>
            <a:r>
              <a:rPr lang="zh-CN" altLang="en-US" sz="1100" u="sng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r>
              <a:rPr lang="en-US" altLang="zh-CN" sz="1100" u="sng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240.00</a:t>
            </a:r>
            <a:r>
              <a:rPr lang="zh-CN" altLang="en-US" sz="11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㎡</a:t>
            </a:r>
            <a:r>
              <a:rPr lang="en-US" altLang="zh-CN" sz="11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</a:t>
            </a:r>
            <a:r>
              <a:rPr lang="zh-CN" altLang="en-US"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地下建筑面积</a:t>
            </a:r>
            <a:r>
              <a:rPr lang="zh-CN" altLang="en-US" sz="1100" u="sng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</a:t>
            </a:r>
            <a:r>
              <a:rPr lang="en-US" altLang="zh-CN" sz="1100" u="sng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0</a:t>
            </a:r>
            <a:r>
              <a:rPr lang="zh-CN" altLang="en-US" sz="11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㎡</a:t>
            </a:r>
            <a:endParaRPr lang="en-US" altLang="zh-CN" sz="1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5965802" y="1032262"/>
            <a:ext cx="1080923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900" dirty="0" smtClean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en-US" altLang="zh-CN" sz="900" b="1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900" b="1" dirty="0" smtClean="0">
                <a:latin typeface="微软雅黑" panose="020B0503020204020204" charset="-122"/>
                <a:ea typeface="微软雅黑" panose="020B0503020204020204" charset="-122"/>
              </a:rPr>
              <a:t>建设位置：</a:t>
            </a:r>
            <a:endParaRPr lang="en-US" altLang="zh-CN" sz="900" b="1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900" b="1" dirty="0" smtClean="0">
                <a:latin typeface="微软雅黑" panose="020B0503020204020204" charset="-122"/>
                <a:ea typeface="微软雅黑" panose="020B0503020204020204" charset="-122"/>
              </a:rPr>
              <a:t>嵩明县杨林镇官渡社区居民委员会第二居民小组</a:t>
            </a:r>
            <a:endParaRPr lang="zh-CN" altLang="en-US" sz="900" b="1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en-US" altLang="zh-CN" sz="900" b="1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900" b="1" dirty="0">
                <a:latin typeface="微软雅黑" panose="020B0503020204020204" charset="-122"/>
                <a:ea typeface="微软雅黑" panose="020B0503020204020204" charset="-122"/>
              </a:rPr>
              <a:t>建</a:t>
            </a:r>
            <a:r>
              <a:rPr lang="zh-CN" altLang="en-US" sz="900" b="1" dirty="0" smtClean="0">
                <a:latin typeface="微软雅黑" panose="020B0503020204020204" charset="-122"/>
                <a:ea typeface="微软雅黑" panose="020B0503020204020204" charset="-122"/>
              </a:rPr>
              <a:t>设项目：</a:t>
            </a:r>
            <a:endParaRPr lang="en-US" altLang="zh-CN" sz="900" b="1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900" b="1" dirty="0" smtClean="0">
                <a:latin typeface="微软雅黑" panose="020B0503020204020204" charset="-122"/>
                <a:ea typeface="微软雅黑" panose="020B0503020204020204" charset="-122"/>
              </a:rPr>
              <a:t>杨</a:t>
            </a:r>
            <a:r>
              <a:rPr lang="en-US" altLang="zh-CN" sz="900" b="1" dirty="0" smtClean="0">
                <a:latin typeface="微软雅黑" panose="020B0503020204020204" charset="-122"/>
                <a:ea typeface="微软雅黑" panose="020B0503020204020204" charset="-122"/>
              </a:rPr>
              <a:t>*</a:t>
            </a:r>
            <a:r>
              <a:rPr lang="zh-CN" altLang="en-US" sz="900" b="1" dirty="0" smtClean="0">
                <a:latin typeface="微软雅黑" panose="020B0503020204020204" charset="-122"/>
                <a:ea typeface="微软雅黑" panose="020B0503020204020204" charset="-122"/>
              </a:rPr>
              <a:t>松</a:t>
            </a:r>
            <a:r>
              <a:rPr lang="zh-CN" altLang="en-US" sz="900" b="1" dirty="0">
                <a:latin typeface="微软雅黑" panose="020B0503020204020204" charset="-122"/>
                <a:ea typeface="微软雅黑" panose="020B0503020204020204" charset="-122"/>
              </a:rPr>
              <a:t>住宅新建项目</a:t>
            </a:r>
            <a:endParaRPr lang="zh-CN" altLang="en-US" sz="9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8745" y="995680"/>
            <a:ext cx="894080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/>
              <a:t>总平面图</a:t>
            </a:r>
            <a:endParaRPr lang="zh-CN" altLang="en-US" sz="1400" b="1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11" t="8515" r="69387" b="75444"/>
          <a:stretch>
            <a:fillRect/>
          </a:stretch>
        </p:blipFill>
        <p:spPr>
          <a:xfrm>
            <a:off x="4607560" y="995467"/>
            <a:ext cx="1036320" cy="753610"/>
          </a:xfrm>
          <a:prstGeom prst="rect">
            <a:avLst/>
          </a:prstGeom>
        </p:spPr>
      </p:pic>
      <p:grpSp>
        <p:nvGrpSpPr>
          <p:cNvPr id="17" name="组合 16"/>
          <p:cNvGrpSpPr/>
          <p:nvPr/>
        </p:nvGrpSpPr>
        <p:grpSpPr>
          <a:xfrm>
            <a:off x="121603" y="4761187"/>
            <a:ext cx="5576570" cy="456565"/>
            <a:chOff x="101" y="7608"/>
            <a:chExt cx="8782" cy="719"/>
          </a:xfrm>
        </p:grpSpPr>
        <p:sp>
          <p:nvSpPr>
            <p:cNvPr id="25" name="文本框 24"/>
            <p:cNvSpPr txBox="1"/>
            <p:nvPr/>
          </p:nvSpPr>
          <p:spPr>
            <a:xfrm>
              <a:off x="187" y="7707"/>
              <a:ext cx="1128" cy="4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400" b="1"/>
                <a:t>图例：</a:t>
              </a:r>
              <a:endParaRPr lang="zh-CN" altLang="en-US" sz="1400" b="1"/>
            </a:p>
          </p:txBody>
        </p:sp>
        <p:grpSp>
          <p:nvGrpSpPr>
            <p:cNvPr id="30" name="组合 29"/>
            <p:cNvGrpSpPr/>
            <p:nvPr/>
          </p:nvGrpSpPr>
          <p:grpSpPr>
            <a:xfrm>
              <a:off x="1206" y="7797"/>
              <a:ext cx="1324" cy="386"/>
              <a:chOff x="1206" y="7823"/>
              <a:chExt cx="1324" cy="386"/>
            </a:xfrm>
          </p:grpSpPr>
          <p:sp>
            <p:nvSpPr>
              <p:cNvPr id="33" name="矩形 32"/>
              <p:cNvSpPr/>
              <p:nvPr/>
            </p:nvSpPr>
            <p:spPr>
              <a:xfrm>
                <a:off x="1206" y="7877"/>
                <a:ext cx="636" cy="277"/>
              </a:xfrm>
              <a:prstGeom prst="rect">
                <a:avLst/>
              </a:prstGeom>
              <a:solidFill>
                <a:srgbClr val="F0FF01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4" name="文本框 33"/>
              <p:cNvSpPr txBox="1"/>
              <p:nvPr/>
            </p:nvSpPr>
            <p:spPr>
              <a:xfrm>
                <a:off x="1842" y="7823"/>
                <a:ext cx="688" cy="3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1000"/>
                  <a:t>住宅</a:t>
                </a:r>
                <a:endParaRPr lang="zh-CN" altLang="en-US" sz="1000"/>
              </a:p>
            </p:txBody>
          </p:sp>
        </p:grpSp>
        <p:grpSp>
          <p:nvGrpSpPr>
            <p:cNvPr id="35" name="组合 34"/>
            <p:cNvGrpSpPr/>
            <p:nvPr/>
          </p:nvGrpSpPr>
          <p:grpSpPr>
            <a:xfrm>
              <a:off x="2530" y="7796"/>
              <a:ext cx="1240" cy="386"/>
              <a:chOff x="1071" y="7823"/>
              <a:chExt cx="1240" cy="386"/>
            </a:xfrm>
          </p:grpSpPr>
          <p:sp>
            <p:nvSpPr>
              <p:cNvPr id="36" name="矩形 35"/>
              <p:cNvSpPr/>
              <p:nvPr/>
            </p:nvSpPr>
            <p:spPr>
              <a:xfrm>
                <a:off x="1071" y="7877"/>
                <a:ext cx="636" cy="277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7" name="文本框 36"/>
              <p:cNvSpPr txBox="1"/>
              <p:nvPr/>
            </p:nvSpPr>
            <p:spPr>
              <a:xfrm>
                <a:off x="1623" y="7823"/>
                <a:ext cx="688" cy="3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1000"/>
                  <a:t>商业</a:t>
                </a:r>
                <a:endParaRPr lang="zh-CN" altLang="en-US" sz="1000"/>
              </a:p>
            </p:txBody>
          </p:sp>
        </p:grpSp>
        <p:sp>
          <p:nvSpPr>
            <p:cNvPr id="38" name="矩形 37"/>
            <p:cNvSpPr/>
            <p:nvPr/>
          </p:nvSpPr>
          <p:spPr>
            <a:xfrm>
              <a:off x="101" y="7608"/>
              <a:ext cx="8782" cy="719"/>
            </a:xfrm>
            <a:prstGeom prst="rect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40" name="组合 39"/>
            <p:cNvGrpSpPr/>
            <p:nvPr/>
          </p:nvGrpSpPr>
          <p:grpSpPr>
            <a:xfrm>
              <a:off x="3794" y="7797"/>
              <a:ext cx="2590" cy="386"/>
              <a:chOff x="-297" y="7823"/>
              <a:chExt cx="2590" cy="386"/>
            </a:xfrm>
          </p:grpSpPr>
          <p:sp>
            <p:nvSpPr>
              <p:cNvPr id="44" name="矩形 43"/>
              <p:cNvSpPr/>
              <p:nvPr/>
            </p:nvSpPr>
            <p:spPr>
              <a:xfrm>
                <a:off x="-297" y="7877"/>
                <a:ext cx="636" cy="277"/>
              </a:xfrm>
              <a:prstGeom prst="rect">
                <a:avLst/>
              </a:prstGeom>
              <a:solidFill>
                <a:srgbClr val="00FE06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5" name="文本框 44"/>
              <p:cNvSpPr txBox="1"/>
              <p:nvPr/>
            </p:nvSpPr>
            <p:spPr>
              <a:xfrm>
                <a:off x="339" y="7823"/>
                <a:ext cx="1954" cy="3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1000"/>
                  <a:t>绿地（</a:t>
                </a:r>
                <a:r>
                  <a:rPr lang="zh-CN" altLang="en-US" sz="1000">
                    <a:sym typeface="+mn-ea"/>
                  </a:rPr>
                  <a:t>含屋顶绿化</a:t>
                </a:r>
                <a:r>
                  <a:rPr lang="zh-CN" altLang="en-US" sz="1000"/>
                  <a:t>）</a:t>
                </a:r>
                <a:endParaRPr lang="zh-CN" altLang="en-US" sz="1000"/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6649" y="7774"/>
              <a:ext cx="1724" cy="386"/>
              <a:chOff x="1115" y="7803"/>
              <a:chExt cx="1724" cy="386"/>
            </a:xfrm>
          </p:grpSpPr>
          <p:sp>
            <p:nvSpPr>
              <p:cNvPr id="47" name="矩形 46"/>
              <p:cNvSpPr/>
              <p:nvPr/>
            </p:nvSpPr>
            <p:spPr>
              <a:xfrm>
                <a:off x="1115" y="7879"/>
                <a:ext cx="636" cy="277"/>
              </a:xfrm>
              <a:prstGeom prst="rect">
                <a:avLst/>
              </a:prstGeom>
              <a:noFill/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8" name="文本框 47"/>
              <p:cNvSpPr txBox="1"/>
              <p:nvPr/>
            </p:nvSpPr>
            <p:spPr>
              <a:xfrm>
                <a:off x="1751" y="7803"/>
                <a:ext cx="1088" cy="3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1000" dirty="0"/>
                  <a:t>用地红线</a:t>
                </a:r>
                <a:endParaRPr lang="zh-CN" altLang="en-US" sz="1000" dirty="0"/>
              </a:p>
            </p:txBody>
          </p:sp>
        </p:grpSp>
      </p:grpSp>
      <p:sp>
        <p:nvSpPr>
          <p:cNvPr id="49" name="任意多边形: 形状 63"/>
          <p:cNvSpPr/>
          <p:nvPr/>
        </p:nvSpPr>
        <p:spPr>
          <a:xfrm>
            <a:off x="4329502" y="5009127"/>
            <a:ext cx="304800" cy="0"/>
          </a:xfrm>
          <a:custGeom>
            <a:avLst/>
            <a:gdLst>
              <a:gd name="connsiteX0" fmla="*/ 0 w 304800"/>
              <a:gd name="connsiteY0" fmla="*/ 0 h 0"/>
              <a:gd name="connsiteX1" fmla="*/ 304800 w 3048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4800">
                <a:moveTo>
                  <a:pt x="0" y="0"/>
                </a:moveTo>
                <a:lnTo>
                  <a:pt x="304800" y="0"/>
                </a:lnTo>
              </a:path>
            </a:pathLst>
          </a:cu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9137383" y="3165282"/>
            <a:ext cx="367030" cy="54864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1200" b="1" dirty="0" smtClean="0"/>
              <a:t>效果图</a:t>
            </a:r>
            <a:endParaRPr lang="zh-CN" altLang="en-US" sz="1200" b="1" dirty="0"/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8970" y="937260"/>
            <a:ext cx="2168525" cy="2078355"/>
          </a:xfrm>
          <a:prstGeom prst="rect">
            <a:avLst/>
          </a:prstGeom>
        </p:spPr>
      </p:pic>
      <p:graphicFrame>
        <p:nvGraphicFramePr>
          <p:cNvPr id="5" name="对象 4"/>
          <p:cNvGraphicFramePr>
            <a:graphicFrameLocks noChangeAspect="1"/>
          </p:cNvGraphicFramePr>
          <p:nvPr/>
        </p:nvGraphicFramePr>
        <p:xfrm>
          <a:off x="-1115120" y="885165"/>
          <a:ext cx="7251881" cy="38445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AutoCAD Drawing" r:id="rId3" imgW="34118550" imgH="18087975" progId="AutoCAD.Drawing.16">
                  <p:embed/>
                </p:oleObj>
              </mc:Choice>
              <mc:Fallback>
                <p:oleObj name="AutoCAD Drawing" r:id="rId3" imgW="34118550" imgH="18087975" progId="AutoCAD.Drawing.16">
                  <p:embed/>
                  <p:pic>
                    <p:nvPicPr>
                      <p:cNvPr id="0" name="图片 102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1115120" y="885165"/>
                        <a:ext cx="7251881" cy="38445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5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3.xml><?xml version="1.0" encoding="utf-8"?>
<p:tagLst xmlns:p="http://schemas.openxmlformats.org/presentationml/2006/main">
  <p:tag name="COMMONDATA" val="eyJoZGlkIjoiMWVhZGQ4MWE3YTU1ZTI0MjFkZGY2MmE5YjljMzYyYjYifQ==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/>
            </a:gs>
            <a:gs pos="100000">
              <a:schemeClr val="phClr">
                <a:lumMod val="85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541</Words>
  <Application>WPS 演示</Application>
  <PresentationFormat>宽屏</PresentationFormat>
  <Paragraphs>43</Paragraphs>
  <Slides>1</Slides>
  <Notes>1</Notes>
  <HiddenSlides>0</HiddenSlides>
  <MMClips>0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0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Office 主题​​</vt:lpstr>
      <vt:lpstr>AutoCAD.Drawing.16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</dc:creator>
  <cp:lastModifiedBy>牧悠寸</cp:lastModifiedBy>
  <cp:revision>304</cp:revision>
  <cp:lastPrinted>2026-07-20T02:03:00Z</cp:lastPrinted>
  <dcterms:created xsi:type="dcterms:W3CDTF">2019-06-19T02:08:00Z</dcterms:created>
  <dcterms:modified xsi:type="dcterms:W3CDTF">2026-08-11T03:40:38Z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2052-12.1.0.16388</vt:lpwstr>
  </property>
  <property fmtid="{D5CDD505-2E9C-101B-9397-08002B2CF9AE}" pid="3" name="ICV">
    <vt:lpwstr>359802E30736431BB083CF3416EDDD41_12</vt:lpwstr>
  </property>
</Properties>
</file>