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9144000" cy="6858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6" userDrawn="1">
          <p15:clr>
            <a:srgbClr val="A4A3A4"/>
          </p15:clr>
        </p15:guide>
        <p15:guide id="2" pos="38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507"/>
    <a:srgbClr val="BB40BD"/>
    <a:srgbClr val="E6E315"/>
    <a:srgbClr val="FFFFFF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120" y="-90"/>
      </p:cViewPr>
      <p:guideLst>
        <p:guide orient="horz" pos="2206"/>
        <p:guide pos="381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397" y="857250"/>
            <a:ext cx="411520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918" y="914400"/>
            <a:ext cx="9800165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918" y="3560400"/>
            <a:ext cx="9800165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60" y="774000"/>
            <a:ext cx="1097388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918" y="2484000"/>
            <a:ext cx="9800165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918" y="3560400"/>
            <a:ext cx="9800165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60" y="608400"/>
            <a:ext cx="1097028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60" y="1490400"/>
            <a:ext cx="1097028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996" y="3848400"/>
            <a:ext cx="7769565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996" y="4615200"/>
            <a:ext cx="7769565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60" y="608400"/>
            <a:ext cx="1097028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60" y="1501200"/>
            <a:ext cx="517731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2231" y="1501200"/>
            <a:ext cx="517731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60" y="608400"/>
            <a:ext cx="1097028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60" y="1429200"/>
            <a:ext cx="5342926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60" y="1854000"/>
            <a:ext cx="5342926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6364" y="1421729"/>
            <a:ext cx="5342926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6364" y="1854000"/>
            <a:ext cx="5342926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60" y="608400"/>
            <a:ext cx="1097028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90" y="1555115"/>
            <a:ext cx="5233550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1025" y="1555200"/>
            <a:ext cx="5227715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2023/11/3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5808" y="914400"/>
            <a:ext cx="1044103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90" y="914400"/>
            <a:ext cx="9170103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60" y="608400"/>
            <a:ext cx="1097028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60" y="1490400"/>
            <a:ext cx="1097028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60" y="6314400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405" y="6314400"/>
            <a:ext cx="396039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8474" y="6314400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5130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txBody>
          <a:bodyPr wrap="square" rtlCol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嵩明县自然资源局建设工程规划许可证批前公示</a:t>
            </a:r>
          </a:p>
          <a:p>
            <a:pPr lvl="0" algn="ctr" fontAlgn="base">
              <a:buClrTx/>
              <a:buSzTx/>
              <a:buFontTx/>
            </a:pP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90970"/>
            <a:ext cx="12192635" cy="36703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txBody>
          <a:bodyPr wrap="square" rtlCol="0">
            <a:noAutofit/>
          </a:bodyPr>
          <a:lstStyle/>
          <a:p>
            <a:pPr lvl="0" algn="r" fontAlgn="base">
              <a:buClrTx/>
              <a:buSzTx/>
              <a:buFontTx/>
            </a:pPr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嵩明县自然资源局</a:t>
            </a:r>
          </a:p>
        </p:txBody>
      </p:sp>
      <p:sp>
        <p:nvSpPr>
          <p:cNvPr id="7" name="矩形 6"/>
          <p:cNvSpPr/>
          <p:nvPr/>
        </p:nvSpPr>
        <p:spPr>
          <a:xfrm>
            <a:off x="5891530" y="535940"/>
            <a:ext cx="6208395" cy="59226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8745" y="515620"/>
            <a:ext cx="5426710" cy="4216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2880" y="586105"/>
            <a:ext cx="5224145" cy="3327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1400" b="1" dirty="0" err="1" smtClean="0"/>
              <a:t>昆明市烟草公司嵩明分公司牛栏江烟站荒田烟点改建投资项目</a:t>
            </a:r>
            <a:endParaRPr lang="en-US" altLang="zh-CN" sz="1400" b="1" dirty="0"/>
          </a:p>
        </p:txBody>
      </p:sp>
      <p:sp>
        <p:nvSpPr>
          <p:cNvPr id="10" name="矩形 9"/>
          <p:cNvSpPr/>
          <p:nvPr/>
        </p:nvSpPr>
        <p:spPr>
          <a:xfrm>
            <a:off x="118745" y="537845"/>
            <a:ext cx="5426710" cy="59289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8745" y="99568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/>
              <a:t>总平面图</a:t>
            </a:r>
          </a:p>
        </p:txBody>
      </p:sp>
      <p:sp>
        <p:nvSpPr>
          <p:cNvPr id="12" name="矩形 11"/>
          <p:cNvSpPr/>
          <p:nvPr/>
        </p:nvSpPr>
        <p:spPr>
          <a:xfrm>
            <a:off x="118745" y="4832350"/>
            <a:ext cx="5426710" cy="4565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8745" y="489394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/>
              <a:t>图例：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65810" y="4925060"/>
            <a:ext cx="1094740" cy="245110"/>
            <a:chOff x="1206" y="7823"/>
            <a:chExt cx="1724" cy="386"/>
          </a:xfrm>
        </p:grpSpPr>
        <p:sp>
          <p:nvSpPr>
            <p:cNvPr id="27" name="矩形 26"/>
            <p:cNvSpPr/>
            <p:nvPr/>
          </p:nvSpPr>
          <p:spPr>
            <a:xfrm>
              <a:off x="1206" y="7877"/>
              <a:ext cx="636" cy="2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42" y="7823"/>
              <a:ext cx="10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/>
                <a:t>新建建筑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56435" y="4925060"/>
            <a:ext cx="840740" cy="245110"/>
            <a:chOff x="1206" y="7823"/>
            <a:chExt cx="1324" cy="386"/>
          </a:xfrm>
        </p:grpSpPr>
        <p:sp>
          <p:nvSpPr>
            <p:cNvPr id="33" name="矩形 32"/>
            <p:cNvSpPr/>
            <p:nvPr/>
          </p:nvSpPr>
          <p:spPr>
            <a:xfrm>
              <a:off x="1206" y="7877"/>
              <a:ext cx="636" cy="277"/>
            </a:xfrm>
            <a:prstGeom prst="rect">
              <a:avLst/>
            </a:prstGeom>
            <a:solidFill>
              <a:srgbClr val="66F50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42" y="7823"/>
              <a:ext cx="6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/>
                <a:t>绿化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39415" y="4925060"/>
            <a:ext cx="1094740" cy="245110"/>
            <a:chOff x="6740" y="7796"/>
            <a:chExt cx="1724" cy="386"/>
          </a:xfrm>
        </p:grpSpPr>
        <p:grpSp>
          <p:nvGrpSpPr>
            <p:cNvPr id="35" name="组合 34"/>
            <p:cNvGrpSpPr/>
            <p:nvPr/>
          </p:nvGrpSpPr>
          <p:grpSpPr>
            <a:xfrm>
              <a:off x="6740" y="7796"/>
              <a:ext cx="1724" cy="386"/>
              <a:chOff x="1206" y="7823"/>
              <a:chExt cx="1724" cy="38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206" y="7877"/>
                <a:ext cx="636" cy="277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842" y="7823"/>
                <a:ext cx="1088" cy="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/>
                  <a:t>用地红线</a:t>
                </a: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6740" y="7989"/>
              <a:ext cx="63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118745" y="5313045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/>
              <a:t>主要规划申报指标：</a:t>
            </a:r>
          </a:p>
        </p:txBody>
      </p:sp>
      <p:sp>
        <p:nvSpPr>
          <p:cNvPr id="50" name="矩形 49"/>
          <p:cNvSpPr/>
          <p:nvPr/>
        </p:nvSpPr>
        <p:spPr>
          <a:xfrm>
            <a:off x="5891530" y="839470"/>
            <a:ext cx="3305175" cy="20631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891530" y="538480"/>
            <a:ext cx="944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/>
              <a:t>项目简介：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651115" y="538480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/>
              <a:t>区位图：</a:t>
            </a:r>
          </a:p>
        </p:txBody>
      </p:sp>
      <p:sp>
        <p:nvSpPr>
          <p:cNvPr id="53" name="矩形 52"/>
          <p:cNvSpPr/>
          <p:nvPr/>
        </p:nvSpPr>
        <p:spPr>
          <a:xfrm>
            <a:off x="9504680" y="535940"/>
            <a:ext cx="2595245" cy="23660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9196705" y="1444625"/>
            <a:ext cx="36703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b="1"/>
              <a:t>现状图</a:t>
            </a:r>
          </a:p>
        </p:txBody>
      </p:sp>
      <p:sp>
        <p:nvSpPr>
          <p:cNvPr id="55" name="矩形 54"/>
          <p:cNvSpPr/>
          <p:nvPr/>
        </p:nvSpPr>
        <p:spPr>
          <a:xfrm>
            <a:off x="5891530" y="839470"/>
            <a:ext cx="1107440" cy="20631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6227445" y="3087370"/>
            <a:ext cx="2969260" cy="21228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879465" y="3276600"/>
            <a:ext cx="367030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b="1"/>
              <a:t>日照分析报告结论</a:t>
            </a:r>
          </a:p>
        </p:txBody>
      </p:sp>
      <p:sp>
        <p:nvSpPr>
          <p:cNvPr id="58" name="矩形 57"/>
          <p:cNvSpPr/>
          <p:nvPr/>
        </p:nvSpPr>
        <p:spPr>
          <a:xfrm>
            <a:off x="9504680" y="3087370"/>
            <a:ext cx="2595245" cy="21228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5888355" y="5216525"/>
            <a:ext cx="6211570" cy="12693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ym typeface="+mn-ea"/>
              </a:rPr>
              <a:t>项目性质：</a:t>
            </a:r>
            <a:r>
              <a:rPr lang="zh-CN" altLang="en-US" sz="1000" b="1" dirty="0" err="1">
                <a:sym typeface="+mn-ea"/>
              </a:rPr>
              <a:t>其他商服</a:t>
            </a:r>
            <a:r>
              <a:rPr lang="zh-CN" altLang="en-US" sz="1000" b="1" dirty="0">
                <a:sym typeface="+mn-ea"/>
              </a:rPr>
              <a:t>用地</a:t>
            </a:r>
            <a:r>
              <a:rPr lang="en-US" altLang="zh-CN" sz="1000" b="1" dirty="0">
                <a:sym typeface="+mn-ea"/>
              </a:rPr>
              <a:t>                                                 </a:t>
            </a:r>
            <a:r>
              <a:rPr lang="zh-CN" altLang="en-US" sz="1000" b="1" dirty="0">
                <a:sym typeface="+mn-ea"/>
              </a:rPr>
              <a:t>申报类别：建设工程规划许可证</a:t>
            </a:r>
            <a:endParaRPr lang="zh-CN" altLang="en-US" sz="1000" b="1" dirty="0"/>
          </a:p>
          <a:p>
            <a:pPr>
              <a:lnSpc>
                <a:spcPct val="150000"/>
              </a:lnSpc>
            </a:pPr>
            <a:r>
              <a:rPr lang="zh-CN" altLang="en-US" sz="1000" b="1" dirty="0">
                <a:sym typeface="+mn-ea"/>
              </a:rPr>
              <a:t>申报单位：云南省烟草公司昆明市公司</a:t>
            </a:r>
            <a:r>
              <a:rPr lang="en-US" altLang="zh-CN" sz="1000" b="1" dirty="0">
                <a:sym typeface="+mn-ea"/>
              </a:rPr>
              <a:t>                            </a:t>
            </a:r>
            <a:r>
              <a:rPr lang="zh-CN" altLang="en-US" sz="1000" b="1" dirty="0">
                <a:sym typeface="+mn-ea"/>
              </a:rPr>
              <a:t>公示时间</a:t>
            </a:r>
            <a:r>
              <a:rPr lang="zh-CN" altLang="en-US" sz="1000" b="1" dirty="0" smtClean="0">
                <a:sym typeface="+mn-ea"/>
              </a:rPr>
              <a:t>：</a:t>
            </a:r>
            <a:r>
              <a:rPr lang="en-US" altLang="zh-CN" sz="1000" b="1" dirty="0" smtClean="0">
                <a:sym typeface="+mn-ea"/>
              </a:rPr>
              <a:t>2023</a:t>
            </a:r>
            <a:r>
              <a:rPr lang="zh-CN" altLang="en-US" sz="1000" b="1" dirty="0" smtClean="0">
                <a:sym typeface="+mn-ea"/>
              </a:rPr>
              <a:t>年</a:t>
            </a:r>
            <a:r>
              <a:rPr lang="en-US" altLang="zh-CN" sz="1000" b="1" dirty="0" smtClean="0">
                <a:sym typeface="+mn-ea"/>
              </a:rPr>
              <a:t>11</a:t>
            </a:r>
            <a:r>
              <a:rPr lang="zh-CN" altLang="en-US" sz="1000" b="1" dirty="0" smtClean="0">
                <a:sym typeface="+mn-ea"/>
              </a:rPr>
              <a:t>月</a:t>
            </a:r>
            <a:r>
              <a:rPr lang="en-US" altLang="zh-CN" sz="1000" b="1" dirty="0" smtClean="0">
                <a:sym typeface="+mn-ea"/>
              </a:rPr>
              <a:t>3</a:t>
            </a:r>
            <a:r>
              <a:rPr lang="zh-CN" altLang="en-US" sz="1000" b="1" dirty="0" smtClean="0">
                <a:sym typeface="+mn-ea"/>
              </a:rPr>
              <a:t>日至</a:t>
            </a:r>
            <a:r>
              <a:rPr lang="en-US" altLang="zh-CN" sz="1000" b="1" dirty="0" smtClean="0">
                <a:sym typeface="+mn-ea"/>
              </a:rPr>
              <a:t>2023</a:t>
            </a:r>
            <a:r>
              <a:rPr lang="zh-CN" altLang="en-US" sz="1000" b="1" dirty="0" smtClean="0">
                <a:sym typeface="+mn-ea"/>
              </a:rPr>
              <a:t>年</a:t>
            </a:r>
            <a:r>
              <a:rPr lang="en-US" altLang="zh-CN" sz="1000" b="1" dirty="0" smtClean="0">
                <a:sym typeface="+mn-ea"/>
              </a:rPr>
              <a:t>11</a:t>
            </a:r>
            <a:r>
              <a:rPr lang="zh-CN" altLang="en-US" sz="1000" b="1" dirty="0" smtClean="0">
                <a:sym typeface="+mn-ea"/>
              </a:rPr>
              <a:t>月</a:t>
            </a:r>
            <a:r>
              <a:rPr lang="en-US" altLang="zh-CN" sz="1000" b="1" dirty="0" smtClean="0">
                <a:sym typeface="+mn-ea"/>
              </a:rPr>
              <a:t>13</a:t>
            </a:r>
            <a:r>
              <a:rPr lang="zh-CN" altLang="en-US" sz="1000" b="1" dirty="0" smtClean="0">
                <a:sym typeface="+mn-ea"/>
              </a:rPr>
              <a:t>日</a:t>
            </a:r>
            <a:endParaRPr lang="zh-CN" altLang="en-US" sz="10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dirty="0">
                <a:sym typeface="+mn-ea"/>
              </a:rPr>
              <a:t>公示地点</a:t>
            </a:r>
            <a:r>
              <a:rPr lang="zh-CN" altLang="en-US" sz="1000" b="1" dirty="0" smtClean="0">
                <a:sym typeface="+mn-ea"/>
              </a:rPr>
              <a:t>：</a:t>
            </a:r>
            <a:r>
              <a:rPr lang="en-US" altLang="zh-CN" sz="1000" b="1" dirty="0" smtClean="0">
                <a:sym typeface="+mn-ea"/>
              </a:rPr>
              <a:t>www.kmsm.gov.cn</a:t>
            </a:r>
            <a:r>
              <a:rPr lang="zh-CN" altLang="en-US" sz="1000" b="1" dirty="0" smtClean="0">
                <a:sym typeface="+mn-ea"/>
              </a:rPr>
              <a:t>（嵩明县人民政府网站）、项目现场。</a:t>
            </a:r>
            <a:endParaRPr lang="zh-CN" altLang="en-US" sz="1000" b="1" dirty="0"/>
          </a:p>
          <a:p>
            <a:pPr>
              <a:lnSpc>
                <a:spcPct val="150000"/>
              </a:lnSpc>
            </a:pPr>
            <a:r>
              <a:rPr lang="zh-CN" altLang="en-US" sz="1000" b="1" dirty="0">
                <a:sym typeface="+mn-ea"/>
              </a:rPr>
              <a:t>备</a:t>
            </a:r>
            <a:r>
              <a:rPr lang="en-US" altLang="zh-CN" sz="1000" b="1" dirty="0">
                <a:sym typeface="+mn-ea"/>
              </a:rPr>
              <a:t> </a:t>
            </a:r>
            <a:r>
              <a:rPr lang="zh-CN" altLang="en-US" sz="1000" b="1" dirty="0">
                <a:sym typeface="+mn-ea"/>
              </a:rPr>
              <a:t>注：本公示详细内容可向嵩明县自然资源局查询。对本公示有异议，请在公示期内以书面的形式将意见和建议反馈至嵩明县自然资源局，联系电话</a:t>
            </a:r>
            <a:r>
              <a:rPr lang="en-US" altLang="zh-CN" sz="1000" b="1" dirty="0" smtClean="0">
                <a:sym typeface="+mn-ea"/>
              </a:rPr>
              <a:t>0871-67919226</a:t>
            </a:r>
            <a:r>
              <a:rPr lang="zh-CN" altLang="en-US" sz="1000" b="1" dirty="0" smtClean="0">
                <a:sym typeface="+mn-ea"/>
              </a:rPr>
              <a:t>。</a:t>
            </a:r>
            <a:endParaRPr lang="zh-CN" altLang="en-US" sz="1000" b="1" dirty="0"/>
          </a:p>
        </p:txBody>
      </p:sp>
      <p:sp>
        <p:nvSpPr>
          <p:cNvPr id="72" name="文本框 71"/>
          <p:cNvSpPr txBox="1"/>
          <p:nvPr/>
        </p:nvSpPr>
        <p:spPr>
          <a:xfrm>
            <a:off x="182880" y="5600700"/>
            <a:ext cx="549211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净用地面积：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3716.69 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㎡，地上建筑面积</a:t>
            </a:r>
            <a:r>
              <a:rPr lang="zh-CN" altLang="en-US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2305.21  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㎡，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地上计容建筑面积</a:t>
            </a:r>
            <a:r>
              <a:rPr lang="zh-CN" altLang="en-US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2305.21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㎡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</a:p>
          <a:p>
            <a:pPr>
              <a:lnSpc>
                <a:spcPct val="160000"/>
              </a:lnSpc>
            </a:pP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地下建筑面积</a:t>
            </a:r>
            <a:r>
              <a:rPr lang="zh-CN" altLang="en-US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49.73 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㎡，容积率：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0.62  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绿地率：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21.12%  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建筑密度：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27.93%  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建筑最高高度：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13.40  </a:t>
            </a:r>
            <a:r>
              <a:rPr lang="en-US" altLang="zh-CN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米，机动车车位：</a:t>
            </a:r>
            <a:r>
              <a:rPr lang="en-US" altLang="zh-CN" sz="10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10  </a:t>
            </a:r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 b="1" dirty="0" smtClean="0">
                <a:sym typeface="+mn-ea"/>
              </a:rPr>
              <a:t>。</a:t>
            </a:r>
            <a:endParaRPr lang="en-US" altLang="zh-CN" sz="1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96705" y="3384550"/>
            <a:ext cx="367030" cy="548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b="1"/>
              <a:t>效果图</a:t>
            </a:r>
          </a:p>
        </p:txBody>
      </p:sp>
      <p:pic>
        <p:nvPicPr>
          <p:cNvPr id="3" name="图片 2" descr="20-日照分析图"/>
          <p:cNvPicPr>
            <a:picLocks noChangeAspect="1"/>
          </p:cNvPicPr>
          <p:nvPr/>
        </p:nvPicPr>
        <p:blipFill>
          <a:blip r:embed="rId5" cstate="print"/>
          <a:srcRect l="13331" t="10287" r="1853" b="5111"/>
          <a:stretch>
            <a:fillRect/>
          </a:stretch>
        </p:blipFill>
        <p:spPr>
          <a:xfrm>
            <a:off x="6315710" y="3155315"/>
            <a:ext cx="2767965" cy="1952625"/>
          </a:xfrm>
          <a:prstGeom prst="rect">
            <a:avLst/>
          </a:prstGeom>
        </p:spPr>
      </p:pic>
      <p:pic>
        <p:nvPicPr>
          <p:cNvPr id="14" name="图片 13" descr="15-区位关系图"/>
          <p:cNvPicPr>
            <a:picLocks noChangeAspect="1"/>
          </p:cNvPicPr>
          <p:nvPr/>
        </p:nvPicPr>
        <p:blipFill>
          <a:blip r:embed="rId6" cstate="print"/>
          <a:srcRect l="52269" t="18991" r="2743" b="35250"/>
          <a:stretch>
            <a:fillRect/>
          </a:stretch>
        </p:blipFill>
        <p:spPr>
          <a:xfrm>
            <a:off x="7011035" y="1074420"/>
            <a:ext cx="2182495" cy="15703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91530" y="840105"/>
            <a:ext cx="1198245" cy="2044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9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本项目位于嵩明县牛栏江镇荒田村小荒路交叉口处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拟拆除原有建筑，</a:t>
            </a:r>
            <a:r>
              <a:rPr lang="zh-CN" altLang="en-US" sz="9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新建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烟叶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收购联合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工房</a:t>
            </a:r>
            <a:r>
              <a:rPr lang="zh-CN" altLang="en-US" sz="9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生产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管理及生活辅助用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房、值班室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、公厕、配电室、消防控制室、发电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机房、消防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水池、水泵房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。该规划设计方案经嵩明县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2023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年第八次规委会审议通过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900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900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9681210" y="586105"/>
            <a:ext cx="2117090" cy="2298700"/>
          </a:xfrm>
          <a:prstGeom prst="rect">
            <a:avLst/>
          </a:prstGeom>
        </p:spPr>
      </p:pic>
      <p:pic>
        <p:nvPicPr>
          <p:cNvPr id="20" name="图片 19" descr="01总平面图"/>
          <p:cNvPicPr>
            <a:picLocks noChangeAspect="1"/>
          </p:cNvPicPr>
          <p:nvPr/>
        </p:nvPicPr>
        <p:blipFill>
          <a:blip r:embed="rId8" cstate="print"/>
          <a:srcRect l="4578" t="10343" r="10244" b="8074"/>
          <a:stretch>
            <a:fillRect/>
          </a:stretch>
        </p:blipFill>
        <p:spPr>
          <a:xfrm>
            <a:off x="1559560" y="1074420"/>
            <a:ext cx="2696210" cy="3702050"/>
          </a:xfrm>
          <a:prstGeom prst="rect">
            <a:avLst/>
          </a:prstGeom>
        </p:spPr>
      </p:pic>
      <p:pic>
        <p:nvPicPr>
          <p:cNvPr id="18" name="图片 17" descr="yn-17266-nka(LYL)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63735" y="3362960"/>
            <a:ext cx="2461895" cy="1505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5130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txBody>
          <a:bodyPr wrap="square" rtlCol="0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嵩明县自然资源局建设工程规划许可证批前公示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490970"/>
            <a:ext cx="12192635" cy="36703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txBody>
          <a:bodyPr wrap="square" rtlCol="0">
            <a:noAutofit/>
          </a:bodyPr>
          <a:lstStyle/>
          <a:p>
            <a:pPr lvl="0" algn="r" fontAlgn="base">
              <a:buClrTx/>
              <a:buSzTx/>
              <a:buFontTx/>
            </a:pPr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嵩明县自然资源局</a:t>
            </a:r>
          </a:p>
          <a:p>
            <a:pPr lvl="0" algn="r" fontAlgn="base">
              <a:buClrTx/>
              <a:buSzTx/>
              <a:buFontTx/>
            </a:pPr>
            <a:endParaRPr lang="zh-CN" altLang="en-US" sz="1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25145"/>
            <a:ext cx="12088495" cy="42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08325" y="567055"/>
            <a:ext cx="587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err="1" smtClean="0">
                <a:sym typeface="+mn-ea"/>
              </a:rPr>
              <a:t>昆明市烟草公司嵩明分公司牛栏江烟站荒田烟点改建投资项目</a:t>
            </a:r>
            <a:endParaRPr lang="zh-CN" altLang="en-US" sz="16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27330" y="111379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/>
              <a:t>鸟瞰效果图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227330" y="5476240"/>
            <a:ext cx="11861800" cy="10147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b="1" dirty="0">
                <a:sym typeface="+mn-ea"/>
              </a:rPr>
              <a:t>  </a:t>
            </a:r>
            <a:r>
              <a:rPr lang="zh-CN" altLang="en-US" sz="1000" b="1" dirty="0">
                <a:sym typeface="+mn-ea"/>
              </a:rPr>
              <a:t>项目性质：其他商服用地</a:t>
            </a:r>
            <a:r>
              <a:rPr lang="en-US" altLang="zh-CN" sz="1000" b="1" dirty="0">
                <a:sym typeface="+mn-ea"/>
              </a:rPr>
              <a:t>                                                                    </a:t>
            </a:r>
            <a:r>
              <a:rPr lang="zh-CN" altLang="en-US" sz="1000" b="1" dirty="0">
                <a:sym typeface="+mn-ea"/>
              </a:rPr>
              <a:t>申报类别：建设工程规划许可证</a:t>
            </a:r>
            <a:endParaRPr lang="zh-CN" altLang="en-US" sz="1000" b="1" dirty="0"/>
          </a:p>
          <a:p>
            <a:pPr>
              <a:lnSpc>
                <a:spcPct val="150000"/>
              </a:lnSpc>
            </a:pPr>
            <a:r>
              <a:rPr lang="en-US" altLang="zh-CN" sz="1000" b="1" dirty="0">
                <a:sym typeface="+mn-ea"/>
              </a:rPr>
              <a:t>  </a:t>
            </a:r>
            <a:r>
              <a:rPr lang="zh-CN" altLang="en-US" sz="1000" b="1" dirty="0">
                <a:sym typeface="+mn-ea"/>
              </a:rPr>
              <a:t>申报单位：云南省烟草公司昆明市公司</a:t>
            </a:r>
            <a:r>
              <a:rPr lang="en-US" altLang="zh-CN" sz="1000" b="1" dirty="0">
                <a:sym typeface="+mn-ea"/>
              </a:rPr>
              <a:t>                                               </a:t>
            </a:r>
            <a:r>
              <a:rPr lang="zh-CN" altLang="en-US" sz="1000" b="1" dirty="0">
                <a:sym typeface="+mn-ea"/>
              </a:rPr>
              <a:t>公示时间</a:t>
            </a:r>
            <a:r>
              <a:rPr lang="zh-CN" altLang="en-US" sz="1000" b="1" dirty="0" smtClean="0">
                <a:sym typeface="+mn-ea"/>
              </a:rPr>
              <a:t>：</a:t>
            </a:r>
            <a:r>
              <a:rPr lang="en-US" altLang="zh-CN" sz="1000" b="1" dirty="0" smtClean="0">
                <a:sym typeface="+mn-ea"/>
              </a:rPr>
              <a:t>2023</a:t>
            </a:r>
            <a:r>
              <a:rPr lang="zh-CN" altLang="en-US" sz="1000" b="1" dirty="0" smtClean="0">
                <a:sym typeface="+mn-ea"/>
              </a:rPr>
              <a:t>年</a:t>
            </a:r>
            <a:r>
              <a:rPr lang="en-US" altLang="zh-CN" sz="1000" b="1" dirty="0" smtClean="0">
                <a:sym typeface="+mn-ea"/>
              </a:rPr>
              <a:t>11</a:t>
            </a:r>
            <a:r>
              <a:rPr lang="zh-CN" altLang="en-US" sz="1000" b="1" dirty="0" smtClean="0">
                <a:sym typeface="+mn-ea"/>
              </a:rPr>
              <a:t>月</a:t>
            </a:r>
            <a:r>
              <a:rPr lang="en-US" altLang="zh-CN" sz="1000" b="1" dirty="0" smtClean="0">
                <a:sym typeface="+mn-ea"/>
              </a:rPr>
              <a:t>3</a:t>
            </a:r>
            <a:r>
              <a:rPr lang="zh-CN" altLang="en-US" sz="1000" b="1" dirty="0" smtClean="0">
                <a:sym typeface="+mn-ea"/>
              </a:rPr>
              <a:t>日至</a:t>
            </a:r>
            <a:r>
              <a:rPr lang="en-US" altLang="zh-CN" sz="1000" b="1" dirty="0" smtClean="0">
                <a:sym typeface="+mn-ea"/>
              </a:rPr>
              <a:t>2023</a:t>
            </a:r>
            <a:r>
              <a:rPr lang="zh-CN" altLang="en-US" sz="1000" b="1" dirty="0" smtClean="0">
                <a:sym typeface="+mn-ea"/>
              </a:rPr>
              <a:t>年</a:t>
            </a:r>
            <a:r>
              <a:rPr lang="en-US" altLang="zh-CN" sz="1000" b="1" dirty="0" smtClean="0">
                <a:sym typeface="+mn-ea"/>
              </a:rPr>
              <a:t>11</a:t>
            </a:r>
            <a:r>
              <a:rPr lang="zh-CN" altLang="en-US" sz="1000" b="1" dirty="0" smtClean="0">
                <a:sym typeface="+mn-ea"/>
              </a:rPr>
              <a:t>月</a:t>
            </a:r>
            <a:r>
              <a:rPr lang="en-US" altLang="zh-CN" sz="1000" b="1" dirty="0" smtClean="0">
                <a:sym typeface="+mn-ea"/>
              </a:rPr>
              <a:t>13</a:t>
            </a:r>
            <a:r>
              <a:rPr lang="zh-CN" altLang="en-US" sz="1000" b="1" dirty="0" smtClean="0">
                <a:sym typeface="+mn-ea"/>
              </a:rPr>
              <a:t>日</a:t>
            </a:r>
            <a:endParaRPr lang="zh-CN" altLang="en-US" sz="10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b="1" dirty="0">
                <a:sym typeface="+mn-ea"/>
              </a:rPr>
              <a:t>  </a:t>
            </a:r>
            <a:r>
              <a:rPr lang="zh-CN" altLang="en-US" sz="1000" b="1" dirty="0">
                <a:sym typeface="+mn-ea"/>
              </a:rPr>
              <a:t>公示地点：</a:t>
            </a:r>
            <a:r>
              <a:rPr lang="en-US" altLang="zh-CN" sz="1000" b="1" dirty="0">
                <a:sym typeface="+mn-ea"/>
              </a:rPr>
              <a:t>www.kmsm.gov.cn</a:t>
            </a:r>
            <a:r>
              <a:rPr lang="zh-CN" altLang="en-US" sz="1000" b="1" dirty="0">
                <a:sym typeface="+mn-ea"/>
              </a:rPr>
              <a:t>（嵩明县人民政府官网）</a:t>
            </a:r>
            <a:r>
              <a:rPr lang="zh-CN" altLang="en-US" sz="1000" b="1" dirty="0" smtClean="0">
                <a:sym typeface="+mn-ea"/>
              </a:rPr>
              <a:t>、项目</a:t>
            </a:r>
            <a:r>
              <a:rPr lang="zh-CN" altLang="en-US" sz="1000" b="1" dirty="0">
                <a:sym typeface="+mn-ea"/>
              </a:rPr>
              <a:t>现场。</a:t>
            </a:r>
            <a:endParaRPr lang="zh-CN" altLang="en-US" sz="1000" b="1" dirty="0"/>
          </a:p>
          <a:p>
            <a:pPr>
              <a:lnSpc>
                <a:spcPct val="150000"/>
              </a:lnSpc>
            </a:pPr>
            <a:r>
              <a:rPr lang="en-US" altLang="zh-CN" sz="1000" b="1" dirty="0">
                <a:sym typeface="+mn-ea"/>
              </a:rPr>
              <a:t>  </a:t>
            </a:r>
            <a:r>
              <a:rPr lang="zh-CN" altLang="en-US" sz="1000" b="1" dirty="0">
                <a:sym typeface="+mn-ea"/>
              </a:rPr>
              <a:t>备</a:t>
            </a:r>
            <a:r>
              <a:rPr lang="en-US" altLang="zh-CN" sz="1000" b="1" dirty="0">
                <a:sym typeface="+mn-ea"/>
              </a:rPr>
              <a:t>   </a:t>
            </a:r>
            <a:r>
              <a:rPr lang="zh-CN" altLang="en-US" sz="1000" b="1" dirty="0">
                <a:sym typeface="+mn-ea"/>
              </a:rPr>
              <a:t>注：本公示详细内容可向嵩明县自然资源局查询。对本公示有异议，请在公示期内以书面的形式将意见和建议反馈至嵩明县自然资源局，联系电话</a:t>
            </a:r>
            <a:r>
              <a:rPr lang="en-US" altLang="zh-CN" sz="1000" b="1" dirty="0" smtClean="0">
                <a:sym typeface="+mn-ea"/>
              </a:rPr>
              <a:t>0871-67919226</a:t>
            </a:r>
            <a:r>
              <a:rPr lang="zh-CN" altLang="en-US" sz="1000" b="1" dirty="0" smtClean="0">
                <a:sym typeface="+mn-ea"/>
              </a:rPr>
              <a:t>。</a:t>
            </a:r>
            <a:endParaRPr lang="zh-CN" altLang="en-US" sz="1000" b="1" dirty="0"/>
          </a:p>
        </p:txBody>
      </p:sp>
      <p:sp>
        <p:nvSpPr>
          <p:cNvPr id="2" name="矩形 1"/>
          <p:cNvSpPr/>
          <p:nvPr/>
        </p:nvSpPr>
        <p:spPr>
          <a:xfrm>
            <a:off x="227330" y="1420495"/>
            <a:ext cx="3836035" cy="38271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44975" y="1419860"/>
            <a:ext cx="3721735" cy="38271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129270" y="1420495"/>
            <a:ext cx="3959860" cy="38265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244975" y="1113155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/>
              <a:t>夜景鸟瞰效果图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24825" y="1113790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/>
              <a:t>重要景观透视效果图</a:t>
            </a:r>
          </a:p>
        </p:txBody>
      </p:sp>
      <p:pic>
        <p:nvPicPr>
          <p:cNvPr id="13" name="图片 12" descr="yn-17266-nka(LYL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920" y="1951355"/>
            <a:ext cx="3799840" cy="2323465"/>
          </a:xfrm>
          <a:prstGeom prst="rect">
            <a:avLst/>
          </a:prstGeom>
        </p:spPr>
      </p:pic>
      <p:pic>
        <p:nvPicPr>
          <p:cNvPr id="14" name="图片 13" descr="YN-17266-NKB(lyl) (1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2755" y="1935480"/>
            <a:ext cx="3677920" cy="2339975"/>
          </a:xfrm>
          <a:prstGeom prst="rect">
            <a:avLst/>
          </a:prstGeom>
        </p:spPr>
      </p:pic>
      <p:pic>
        <p:nvPicPr>
          <p:cNvPr id="15" name="图片 14" descr="YN-17266-TSA(zfj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4670" y="1936115"/>
            <a:ext cx="3890645" cy="2338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E1OGFjZDAyYjk1ZDBhM2Q0MTgyZTk5MDAxYTU3Y2QifQ=="/>
  <p:tag name="KSO_WPP_MARK_KEY" val="85abe385-4e87-4a21-b09b-ac8c12c814db"/>
  <p:tag name="commondata" val="eyJoZGlkIjoiYzMzNjViOTM5YTk4ZjQ2YmE1YmJhMjM2YWU3OGQ2M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397</Words>
  <Application>WPS 演示</Application>
  <PresentationFormat>自定义</PresentationFormat>
  <Paragraphs>31</Paragraphs>
  <Slides>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chenwq</cp:lastModifiedBy>
  <cp:revision>231</cp:revision>
  <dcterms:created xsi:type="dcterms:W3CDTF">2019-06-19T02:08:00Z</dcterms:created>
  <dcterms:modified xsi:type="dcterms:W3CDTF">2023-11-03T06:48:26Z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1ED4617FB6E94989890C10612B6E4DEA</vt:lpwstr>
  </property>
</Properties>
</file>